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67" r:id="rId4"/>
    <p:sldId id="268" r:id="rId5"/>
    <p:sldId id="269" r:id="rId6"/>
    <p:sldId id="271" r:id="rId7"/>
    <p:sldId id="272" r:id="rId8"/>
    <p:sldId id="265" r:id="rId9"/>
    <p:sldId id="273" r:id="rId10"/>
    <p:sldId id="275" r:id="rId11"/>
    <p:sldId id="276" r:id="rId12"/>
    <p:sldId id="266" r:id="rId13"/>
  </p:sldIdLst>
  <p:sldSz cx="18288000" cy="10287000"/>
  <p:notesSz cx="6858000" cy="9144000"/>
  <p:embeddedFontLst>
    <p:embeddedFont>
      <p:font typeface="DM Sans" pitchFamily="2" charset="0"/>
      <p:regular r:id="rId15"/>
      <p:bold r:id="rId16"/>
      <p:italic r:id="rId17"/>
      <p:boldItalic r:id="rId18"/>
    </p:embeddedFont>
    <p:embeddedFont>
      <p:font typeface="DM Sans Bold" charset="0"/>
      <p:bold r:id="rId19"/>
    </p:embeddedFont>
    <p:embeddedFont>
      <p:font typeface="Maiandra GD" panose="020E0502030308020204" pitchFamily="3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4"/>
      </p:cViewPr>
      <p:guideLst>
        <p:guide orient="horz" pos="2202"/>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9AC422-C53F-4610-A304-602D2F4B5EDF}" type="datetimeFigureOut">
              <a:rPr lang="en-IN" smtClean="0"/>
              <a:t>25-08-2024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5BBBC9-BF91-405F-9281-DE62D7090A20}" type="slidenum">
              <a:rPr lang="en-IN" smtClean="0"/>
              <a:t>‹#›</a:t>
            </a:fld>
            <a:endParaRPr lang="en-IN"/>
          </a:p>
        </p:txBody>
      </p:sp>
    </p:spTree>
    <p:extLst>
      <p:ext uri="{BB962C8B-B14F-4D97-AF65-F5344CB8AC3E}">
        <p14:creationId xmlns:p14="http://schemas.microsoft.com/office/powerpoint/2010/main" val="34188967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F5BBBC9-BF91-405F-9281-DE62D7090A20}" type="slidenum">
              <a:rPr lang="en-IN" smtClean="0"/>
              <a:t>11</a:t>
            </a:fld>
            <a:endParaRPr lang="en-IN"/>
          </a:p>
        </p:txBody>
      </p:sp>
    </p:spTree>
    <p:extLst>
      <p:ext uri="{BB962C8B-B14F-4D97-AF65-F5344CB8AC3E}">
        <p14:creationId xmlns:p14="http://schemas.microsoft.com/office/powerpoint/2010/main" val="2572125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8/25/2024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8/25/2024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8/25/2024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8/25/2024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8.pn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42.png"/><Relationship Id="rId4" Type="http://schemas.openxmlformats.org/officeDocument/2006/relationships/image" Target="../media/image9.svg"/><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17.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7.svg"/><Relationship Id="rId5" Type="http://schemas.openxmlformats.org/officeDocument/2006/relationships/image" Target="../media/image19.svg"/><Relationship Id="rId10" Type="http://schemas.openxmlformats.org/officeDocument/2006/relationships/image" Target="../media/image26.png"/><Relationship Id="rId4" Type="http://schemas.openxmlformats.org/officeDocument/2006/relationships/image" Target="../media/image18.png"/><Relationship Id="rId9" Type="http://schemas.openxmlformats.org/officeDocument/2006/relationships/image" Target="../media/image5.svg"/></Relationships>
</file>

<file path=ppt/slides/_rels/slide12.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3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27.svg"/><Relationship Id="rId4" Type="http://schemas.openxmlformats.org/officeDocument/2006/relationships/image" Target="../media/image31.svg"/><Relationship Id="rId9" Type="http://schemas.openxmlformats.org/officeDocument/2006/relationships/image" Target="../media/image26.png"/></Relationships>
</file>

<file path=ppt/slides/_rels/slide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32.jpeg"/><Relationship Id="rId5" Type="http://schemas.openxmlformats.org/officeDocument/2006/relationships/image" Target="../media/image14.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19.svg"/><Relationship Id="rId4" Type="http://schemas.openxmlformats.org/officeDocument/2006/relationships/image" Target="../media/image21.sv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8.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8.png"/><Relationship Id="rId4" Type="http://schemas.openxmlformats.org/officeDocument/2006/relationships/image" Target="../media/image9.sv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3894474" y="-4053064"/>
            <a:ext cx="10392128"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IN"/>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IN"/>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IN"/>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IN"/>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IN"/>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IN"/>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IN"/>
          </a:p>
        </p:txBody>
      </p:sp>
      <p:sp>
        <p:nvSpPr>
          <p:cNvPr id="14" name="Freeform 14"/>
          <p:cNvSpPr/>
          <p:nvPr/>
        </p:nvSpPr>
        <p:spPr>
          <a:xfrm>
            <a:off x="2875984" y="8039002"/>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IN"/>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IN"/>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en-IN"/>
          </a:p>
        </p:txBody>
      </p:sp>
      <p:sp>
        <p:nvSpPr>
          <p:cNvPr id="17" name="TextBox 17"/>
          <p:cNvSpPr txBox="1"/>
          <p:nvPr/>
        </p:nvSpPr>
        <p:spPr>
          <a:xfrm>
            <a:off x="4038687" y="1308378"/>
            <a:ext cx="10910396" cy="1566545"/>
          </a:xfrm>
          <a:prstGeom prst="rect">
            <a:avLst/>
          </a:prstGeom>
        </p:spPr>
        <p:txBody>
          <a:bodyPr lIns="0" tIns="0" rIns="0" bIns="0" rtlCol="0" anchor="t">
            <a:spAutoFit/>
          </a:bodyPr>
          <a:lstStyle/>
          <a:p>
            <a:pPr algn="ctr">
              <a:lnSpc>
                <a:spcPts val="12220"/>
              </a:lnSpc>
            </a:pPr>
            <a:r>
              <a:rPr lang="en-IN" altLang="en-US" sz="8800" b="1" i="1" dirty="0">
                <a:solidFill>
                  <a:srgbClr val="000000"/>
                </a:solidFill>
                <a:latin typeface="Maiandra GD" panose="020E0502030308020204" charset="0"/>
                <a:ea typeface="DM Sans Bold"/>
                <a:cs typeface="Maiandra GD" panose="020E0502030308020204" charset="0"/>
                <a:sym typeface="DM Sans Bold"/>
              </a:rPr>
              <a:t>Bug Tracking System</a:t>
            </a:r>
          </a:p>
        </p:txBody>
      </p:sp>
      <p:sp>
        <p:nvSpPr>
          <p:cNvPr id="18" name="TextBox 18"/>
          <p:cNvSpPr txBox="1"/>
          <p:nvPr/>
        </p:nvSpPr>
        <p:spPr>
          <a:xfrm>
            <a:off x="5181437" y="3238213"/>
            <a:ext cx="8459795" cy="1712200"/>
          </a:xfrm>
          <a:prstGeom prst="rect">
            <a:avLst/>
          </a:prstGeom>
        </p:spPr>
        <p:txBody>
          <a:bodyPr lIns="0" tIns="0" rIns="0" bIns="0" rtlCol="0" anchor="t">
            <a:spAutoFit/>
          </a:bodyPr>
          <a:lstStyle/>
          <a:p>
            <a:pPr algn="ctr">
              <a:lnSpc>
                <a:spcPts val="4380"/>
              </a:lnSpc>
            </a:pPr>
            <a:endParaRPr lang="en-US" sz="4380" spc="-87" dirty="0">
              <a:solidFill>
                <a:srgbClr val="000000"/>
              </a:solidFill>
              <a:latin typeface="DM Sans Bold"/>
              <a:ea typeface="DM Sans Bold"/>
              <a:cs typeface="DM Sans Bold"/>
              <a:sym typeface="DM Sans Bold"/>
            </a:endParaRPr>
          </a:p>
          <a:p>
            <a:pPr algn="ctr">
              <a:lnSpc>
                <a:spcPts val="4380"/>
              </a:lnSpc>
            </a:pPr>
            <a:r>
              <a:rPr lang="en-US" sz="4380" spc="-87" dirty="0">
                <a:solidFill>
                  <a:srgbClr val="000000"/>
                </a:solidFill>
                <a:latin typeface="DM Sans Bold"/>
                <a:ea typeface="DM Sans Bold"/>
                <a:cs typeface="DM Sans Bold"/>
                <a:sym typeface="DM Sans Bold"/>
              </a:rPr>
              <a:t>Presented by </a:t>
            </a:r>
            <a:r>
              <a:rPr lang="en-US" sz="4380" b="1" spc="-87" dirty="0" err="1">
                <a:solidFill>
                  <a:srgbClr val="000000"/>
                </a:solidFill>
                <a:latin typeface="DM Sans Bold"/>
                <a:ea typeface="DM Sans Bold"/>
                <a:cs typeface="DM Sans Bold"/>
                <a:sym typeface="DM Sans Bold"/>
              </a:rPr>
              <a:t>theeBugger</a:t>
            </a:r>
            <a:r>
              <a:rPr lang="en-IN" sz="4800" b="1" kern="100" dirty="0">
                <a:effectLst/>
                <a:latin typeface="Aptos" panose="020B0004020202020204" pitchFamily="34" charset="0"/>
                <a:ea typeface="Aptos" panose="020B0004020202020204" pitchFamily="34" charset="0"/>
                <a:cs typeface="Times New Roman" panose="02020603050405020304" pitchFamily="18" charset="0"/>
              </a:rPr>
              <a:t>$</a:t>
            </a:r>
          </a:p>
          <a:p>
            <a:pPr algn="ctr">
              <a:lnSpc>
                <a:spcPts val="4380"/>
              </a:lnSpc>
            </a:pPr>
            <a:endParaRPr lang="en-US" sz="4380" spc="-87" dirty="0">
              <a:solidFill>
                <a:srgbClr val="000000"/>
              </a:solidFill>
              <a:latin typeface="DM Sans Bold"/>
              <a:ea typeface="DM Sans Bold"/>
              <a:cs typeface="DM Sans Bold"/>
              <a:sym typeface="DM Sans Bold"/>
            </a:endParaRPr>
          </a:p>
        </p:txBody>
      </p:sp>
      <p:sp>
        <p:nvSpPr>
          <p:cNvPr id="19" name="Freeform 19"/>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20" name="Text Box 19"/>
          <p:cNvSpPr txBox="1"/>
          <p:nvPr/>
        </p:nvSpPr>
        <p:spPr>
          <a:xfrm>
            <a:off x="6096000" y="4305300"/>
            <a:ext cx="6744335" cy="4031873"/>
          </a:xfrm>
          <a:prstGeom prst="rect">
            <a:avLst/>
          </a:prstGeom>
          <a:noFill/>
        </p:spPr>
        <p:txBody>
          <a:bodyPr wrap="square" rtlCol="0">
            <a:spAutoFit/>
          </a:bodyPr>
          <a:lstStyle/>
          <a:p>
            <a:pPr algn="ctr"/>
            <a:endParaRPr lang="en-IN" altLang="en-US" sz="3200" dirty="0"/>
          </a:p>
          <a:p>
            <a:pPr algn="ctr"/>
            <a:r>
              <a:rPr lang="en-IN" altLang="en-US" sz="3200" dirty="0"/>
              <a:t>Ayush Jain</a:t>
            </a:r>
            <a:br>
              <a:rPr lang="en-IN" altLang="en-US" sz="3200" dirty="0"/>
            </a:br>
            <a:r>
              <a:rPr lang="en-IN" altLang="en-US" sz="3200" dirty="0"/>
              <a:t>Sakshi </a:t>
            </a:r>
            <a:r>
              <a:rPr lang="en-IN" altLang="en-US" sz="3200" dirty="0" err="1"/>
              <a:t>Dherange</a:t>
            </a:r>
            <a:r>
              <a:rPr lang="en-IN" altLang="en-US" sz="3200" dirty="0"/>
              <a:t> </a:t>
            </a:r>
            <a:br>
              <a:rPr lang="en-IN" altLang="en-US" sz="3200" dirty="0"/>
            </a:br>
            <a:r>
              <a:rPr lang="en-IN" altLang="en-US" sz="3200" dirty="0"/>
              <a:t>Venkatesh Joshi</a:t>
            </a:r>
            <a:br>
              <a:rPr lang="en-IN" altLang="en-US" sz="3200" dirty="0"/>
            </a:br>
            <a:r>
              <a:rPr lang="en-IN" altLang="en-US" sz="3200" dirty="0" err="1"/>
              <a:t>Abhiraj</a:t>
            </a:r>
            <a:r>
              <a:rPr lang="en-IN" altLang="en-US" sz="3200" dirty="0"/>
              <a:t> Kamal </a:t>
            </a:r>
            <a:br>
              <a:rPr lang="en-IN" altLang="en-US" sz="3200" dirty="0"/>
            </a:br>
            <a:r>
              <a:rPr lang="en-IN" altLang="en-US" sz="3200" dirty="0" err="1"/>
              <a:t>Vishisht</a:t>
            </a:r>
            <a:r>
              <a:rPr lang="en-IN" altLang="en-US" sz="3200" dirty="0"/>
              <a:t> Ved</a:t>
            </a:r>
            <a:br>
              <a:rPr lang="en-IN" altLang="en-US" sz="3200" dirty="0"/>
            </a:br>
            <a:r>
              <a:rPr lang="en-IN" altLang="en-US" sz="3200" dirty="0"/>
              <a:t>Sam </a:t>
            </a:r>
            <a:r>
              <a:rPr lang="en-IN" altLang="en-US" sz="3200" dirty="0" err="1"/>
              <a:t>Abhraham</a:t>
            </a:r>
            <a:r>
              <a:rPr lang="en-IN" altLang="en-US" sz="3200" dirty="0"/>
              <a:t> </a:t>
            </a:r>
            <a:r>
              <a:rPr lang="en-IN" altLang="en-US" sz="3200" dirty="0" err="1"/>
              <a:t>Joshy</a:t>
            </a:r>
            <a:br>
              <a:rPr lang="en-IN" altLang="en-US" sz="3200" dirty="0"/>
            </a:br>
            <a:r>
              <a:rPr lang="en-IN" altLang="en-US" sz="3200" dirty="0" err="1"/>
              <a:t>Maitreyee</a:t>
            </a:r>
            <a:r>
              <a:rPr lang="en-IN" altLang="en-US" sz="3200" dirty="0"/>
              <a:t> </a:t>
            </a:r>
            <a:r>
              <a:rPr lang="en-IN" altLang="en-US" sz="3200" dirty="0" err="1"/>
              <a:t>Khunte</a:t>
            </a:r>
            <a:endParaRPr lang="en-IN" altLang="en-US"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a:p>
        </p:txBody>
      </p:sp>
      <p:sp>
        <p:nvSpPr>
          <p:cNvPr id="4" name="TextBox 4"/>
          <p:cNvSpPr txBox="1"/>
          <p:nvPr/>
        </p:nvSpPr>
        <p:spPr>
          <a:xfrm>
            <a:off x="1594485" y="419100"/>
            <a:ext cx="15620365" cy="1119505"/>
          </a:xfrm>
          <a:prstGeom prst="rect">
            <a:avLst/>
          </a:prstGeom>
        </p:spPr>
        <p:txBody>
          <a:bodyPr wrap="square" lIns="0" tIns="0" rIns="0" bIns="0" rtlCol="0" anchor="t">
            <a:spAutoFit/>
          </a:bodyPr>
          <a:lstStyle/>
          <a:p>
            <a:pPr algn="ctr">
              <a:lnSpc>
                <a:spcPts val="8730"/>
              </a:lnSpc>
            </a:pPr>
            <a:r>
              <a:rPr lang="en-IN" altLang="en-US" sz="9000">
                <a:solidFill>
                  <a:srgbClr val="000000"/>
                </a:solidFill>
                <a:latin typeface="DM Sans Bold"/>
                <a:ea typeface="DM Sans Bold"/>
                <a:cs typeface="DM Sans Bold"/>
                <a:sym typeface="DM Sans Bold"/>
              </a:rPr>
              <a:t>Frontend Implementation</a:t>
            </a:r>
            <a:r>
              <a:rPr lang="en-US" sz="9000">
                <a:solidFill>
                  <a:srgbClr val="000000"/>
                </a:solidFill>
                <a:latin typeface="DM Sans Bold"/>
                <a:ea typeface="DM Sans Bold"/>
                <a:cs typeface="DM Sans Bold"/>
                <a:sym typeface="DM Sans Bold"/>
              </a:rPr>
              <a:t> </a:t>
            </a: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10" name="Freeform 10"/>
          <p:cNvSpPr/>
          <p:nvPr/>
        </p:nvSpPr>
        <p:spPr>
          <a:xfrm rot="-5282649">
            <a:off x="-1788415" y="7708209"/>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pic>
        <p:nvPicPr>
          <p:cNvPr id="19" name="Picture 18" descr="C:\Users\KIIT\Downloads\5.png5"/>
          <p:cNvPicPr>
            <a:picLocks noChangeAspect="1"/>
          </p:cNvPicPr>
          <p:nvPr/>
        </p:nvPicPr>
        <p:blipFill>
          <a:blip r:embed="rId7"/>
          <a:srcRect t="751" b="751"/>
          <a:stretch>
            <a:fillRect/>
          </a:stretch>
        </p:blipFill>
        <p:spPr>
          <a:xfrm>
            <a:off x="2438400" y="1625600"/>
            <a:ext cx="5624830" cy="2972435"/>
          </a:xfrm>
          <a:prstGeom prst="rect">
            <a:avLst/>
          </a:prstGeom>
        </p:spPr>
      </p:pic>
      <p:pic>
        <p:nvPicPr>
          <p:cNvPr id="20" name="Picture 19" descr="C:\Users\KIIT\Downloads\6.png6"/>
          <p:cNvPicPr>
            <a:picLocks noChangeAspect="1"/>
          </p:cNvPicPr>
          <p:nvPr/>
        </p:nvPicPr>
        <p:blipFill>
          <a:blip r:embed="rId8"/>
          <a:srcRect l="659" r="659"/>
          <a:stretch>
            <a:fillRect/>
          </a:stretch>
        </p:blipFill>
        <p:spPr>
          <a:xfrm>
            <a:off x="10287000" y="1625600"/>
            <a:ext cx="5492115" cy="2985135"/>
          </a:xfrm>
          <a:prstGeom prst="rect">
            <a:avLst/>
          </a:prstGeom>
        </p:spPr>
      </p:pic>
      <p:pic>
        <p:nvPicPr>
          <p:cNvPr id="21" name="Picture 20" descr="C:\Users\KIIT\Downloads\7.png7"/>
          <p:cNvPicPr>
            <a:picLocks noChangeAspect="1"/>
          </p:cNvPicPr>
          <p:nvPr/>
        </p:nvPicPr>
        <p:blipFill>
          <a:blip r:embed="rId9"/>
          <a:srcRect l="8550" r="8550"/>
          <a:stretch>
            <a:fillRect/>
          </a:stretch>
        </p:blipFill>
        <p:spPr>
          <a:xfrm>
            <a:off x="2362200" y="5676900"/>
            <a:ext cx="5624830" cy="3639185"/>
          </a:xfrm>
          <a:prstGeom prst="rect">
            <a:avLst/>
          </a:prstGeom>
        </p:spPr>
      </p:pic>
      <p:pic>
        <p:nvPicPr>
          <p:cNvPr id="22" name="Picture 21" descr="C:\Users\KIIT\Downloads\8.png8"/>
          <p:cNvPicPr>
            <a:picLocks noChangeAspect="1"/>
          </p:cNvPicPr>
          <p:nvPr/>
        </p:nvPicPr>
        <p:blipFill>
          <a:blip r:embed="rId10"/>
          <a:srcRect l="9520" r="9520"/>
          <a:stretch>
            <a:fillRect/>
          </a:stretch>
        </p:blipFill>
        <p:spPr>
          <a:xfrm>
            <a:off x="10287000" y="5676900"/>
            <a:ext cx="5492115" cy="36385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8B307-BF35-E44F-2D52-64868F84920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73AC1CC-170C-11B8-36AE-150FBE184169}"/>
              </a:ext>
            </a:extLst>
          </p:cNvPr>
          <p:cNvSpPr>
            <a:spLocks noGrp="1"/>
          </p:cNvSpPr>
          <p:nvPr>
            <p:ph idx="1"/>
          </p:nvPr>
        </p:nvSpPr>
        <p:spPr/>
        <p:txBody>
          <a:bodyPr/>
          <a:lstStyle/>
          <a:p>
            <a:endParaRPr lang="en-IN" dirty="0"/>
          </a:p>
        </p:txBody>
      </p:sp>
      <p:sp>
        <p:nvSpPr>
          <p:cNvPr id="4" name="Freeform 2">
            <a:extLst>
              <a:ext uri="{FF2B5EF4-FFF2-40B4-BE49-F238E27FC236}">
                <a16:creationId xmlns:a16="http://schemas.microsoft.com/office/drawing/2014/main" id="{F7BAF940-05AD-3825-2C94-8D5952EDC2C6}"/>
              </a:ext>
            </a:extLst>
          </p:cNvPr>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txBody>
          <a:bodyPr/>
          <a:lstStyle/>
          <a:p>
            <a:endParaRPr lang="en-IN"/>
          </a:p>
        </p:txBody>
      </p:sp>
      <p:sp>
        <p:nvSpPr>
          <p:cNvPr id="5" name="TextBox 4">
            <a:extLst>
              <a:ext uri="{FF2B5EF4-FFF2-40B4-BE49-F238E27FC236}">
                <a16:creationId xmlns:a16="http://schemas.microsoft.com/office/drawing/2014/main" id="{B594FB73-EE20-0A6C-9DA1-FD4B3AE8EBC3}"/>
              </a:ext>
            </a:extLst>
          </p:cNvPr>
          <p:cNvSpPr txBox="1"/>
          <p:nvPr/>
        </p:nvSpPr>
        <p:spPr>
          <a:xfrm>
            <a:off x="685800" y="785644"/>
            <a:ext cx="13411200" cy="1446550"/>
          </a:xfrm>
          <a:prstGeom prst="rect">
            <a:avLst/>
          </a:prstGeom>
          <a:noFill/>
        </p:spPr>
        <p:txBody>
          <a:bodyPr wrap="square" rtlCol="0">
            <a:spAutoFit/>
          </a:bodyPr>
          <a:lstStyle/>
          <a:p>
            <a:r>
              <a:rPr lang="en-IN" sz="8800" b="1" dirty="0">
                <a:latin typeface="DM Sans" pitchFamily="2" charset="0"/>
              </a:rPr>
              <a:t>Learnings</a:t>
            </a:r>
          </a:p>
        </p:txBody>
      </p:sp>
      <p:sp>
        <p:nvSpPr>
          <p:cNvPr id="6" name="TextBox 5">
            <a:extLst>
              <a:ext uri="{FF2B5EF4-FFF2-40B4-BE49-F238E27FC236}">
                <a16:creationId xmlns:a16="http://schemas.microsoft.com/office/drawing/2014/main" id="{C94E1B51-9FA6-50EE-AEC1-7498E5D3CBDE}"/>
              </a:ext>
            </a:extLst>
          </p:cNvPr>
          <p:cNvSpPr txBox="1"/>
          <p:nvPr/>
        </p:nvSpPr>
        <p:spPr>
          <a:xfrm>
            <a:off x="457199" y="2343841"/>
            <a:ext cx="17373600" cy="7520713"/>
          </a:xfrm>
          <a:prstGeom prst="rect">
            <a:avLst/>
          </a:prstGeom>
          <a:noFill/>
        </p:spPr>
        <p:txBody>
          <a:bodyPr wrap="square" rtlCol="0">
            <a:spAutoFit/>
          </a:bodyPr>
          <a:lstStyle/>
          <a:p>
            <a:pPr>
              <a:lnSpc>
                <a:spcPct val="150000"/>
              </a:lnSpc>
            </a:pPr>
            <a:r>
              <a:rPr lang="en-IN" sz="2800" b="1" dirty="0">
                <a:latin typeface="DM Sans" pitchFamily="2" charset="0"/>
              </a:rPr>
              <a:t>Concepts</a:t>
            </a:r>
          </a:p>
          <a:p>
            <a:pPr marL="342900" indent="-342900">
              <a:lnSpc>
                <a:spcPct val="150000"/>
              </a:lnSpc>
              <a:buFont typeface="Arial" panose="020B0604020202020204" pitchFamily="34" charset="0"/>
              <a:buChar char="•"/>
            </a:pPr>
            <a:r>
              <a:rPr lang="en-US" sz="2400" dirty="0">
                <a:latin typeface="DM Sans" pitchFamily="2" charset="0"/>
              </a:rPr>
              <a:t>While working on this project, we deepened our understanding of layered architecture, which helped us organize the system into distinct layers with clear responsibilities, improving the overall design and maintainability. </a:t>
            </a:r>
          </a:p>
          <a:p>
            <a:pPr marL="342900" indent="-342900">
              <a:lnSpc>
                <a:spcPct val="150000"/>
              </a:lnSpc>
              <a:buFont typeface="Arial" panose="020B0604020202020204" pitchFamily="34" charset="0"/>
              <a:buChar char="•"/>
            </a:pPr>
            <a:r>
              <a:rPr lang="en-US" sz="2400" dirty="0">
                <a:latin typeface="DM Sans" pitchFamily="2" charset="0"/>
              </a:rPr>
              <a:t>This approach enabled us to separate concerns and manage complexity more effectively.</a:t>
            </a:r>
            <a:endParaRPr lang="en-IN" sz="2800" b="1" dirty="0">
              <a:latin typeface="DM Sans" pitchFamily="2" charset="0"/>
            </a:endParaRPr>
          </a:p>
          <a:p>
            <a:pPr>
              <a:lnSpc>
                <a:spcPct val="150000"/>
              </a:lnSpc>
            </a:pPr>
            <a:r>
              <a:rPr lang="en-IN" sz="2800" b="1" dirty="0">
                <a:latin typeface="DM Sans" pitchFamily="2" charset="0"/>
              </a:rPr>
              <a:t>Tools and Technologies</a:t>
            </a:r>
          </a:p>
          <a:p>
            <a:pPr marL="342900" indent="-342900">
              <a:lnSpc>
                <a:spcPct val="150000"/>
              </a:lnSpc>
              <a:buFont typeface="Arial" panose="020B0604020202020204" pitchFamily="34" charset="0"/>
              <a:buChar char="•"/>
            </a:pPr>
            <a:r>
              <a:rPr lang="en-US" sz="2400" dirty="0">
                <a:latin typeface="DM Sans" pitchFamily="2" charset="0"/>
              </a:rPr>
              <a:t>We utilized a variety of tools and technologies throughout the project. HTML and CSS were employed to design the user interface, ensuring a user-friendly experience. </a:t>
            </a:r>
          </a:p>
          <a:p>
            <a:pPr marL="342900" indent="-342900">
              <a:lnSpc>
                <a:spcPct val="150000"/>
              </a:lnSpc>
              <a:buFont typeface="Arial" panose="020B0604020202020204" pitchFamily="34" charset="0"/>
              <a:buChar char="•"/>
            </a:pPr>
            <a:r>
              <a:rPr lang="en-US" sz="2400" dirty="0">
                <a:latin typeface="DM Sans" pitchFamily="2" charset="0"/>
              </a:rPr>
              <a:t>Java was the core programming language used for backend development, enabling robust and scalable functionality.</a:t>
            </a:r>
            <a:endParaRPr lang="en-IN" sz="2800" b="1" dirty="0">
              <a:latin typeface="DM Sans" pitchFamily="2" charset="0"/>
            </a:endParaRPr>
          </a:p>
          <a:p>
            <a:pPr>
              <a:lnSpc>
                <a:spcPct val="150000"/>
              </a:lnSpc>
            </a:pPr>
            <a:r>
              <a:rPr lang="en-IN" sz="2800" b="1" dirty="0">
                <a:latin typeface="DM Sans" pitchFamily="2" charset="0"/>
              </a:rPr>
              <a:t>Collaboration</a:t>
            </a:r>
          </a:p>
          <a:p>
            <a:pPr marL="342900" indent="-342900">
              <a:lnSpc>
                <a:spcPct val="150000"/>
              </a:lnSpc>
              <a:buFont typeface="Arial" panose="020B0604020202020204" pitchFamily="34" charset="0"/>
              <a:buChar char="•"/>
            </a:pPr>
            <a:r>
              <a:rPr lang="en-US" sz="2400" dirty="0">
                <a:latin typeface="DM Sans" pitchFamily="2" charset="0"/>
              </a:rPr>
              <a:t>We learned how to communicate effectively, manage tasks collaboratively, and ensure that all team members were aligned with the project's goals. </a:t>
            </a:r>
          </a:p>
          <a:p>
            <a:pPr marL="342900" indent="-342900">
              <a:lnSpc>
                <a:spcPct val="150000"/>
              </a:lnSpc>
              <a:buFont typeface="Arial" panose="020B0604020202020204" pitchFamily="34" charset="0"/>
              <a:buChar char="•"/>
            </a:pPr>
            <a:r>
              <a:rPr lang="en-US" sz="2400" dirty="0">
                <a:latin typeface="DM Sans" pitchFamily="2" charset="0"/>
              </a:rPr>
              <a:t>This collaborative approach not only improved our project outcome but also enhanced our ability to work cohesively as a team.</a:t>
            </a:r>
            <a:endParaRPr lang="en-IN" sz="2400" dirty="0">
              <a:latin typeface="DM Sans" pitchFamily="2" charset="0"/>
            </a:endParaRPr>
          </a:p>
        </p:txBody>
      </p:sp>
      <p:sp>
        <p:nvSpPr>
          <p:cNvPr id="7" name="Freeform 10">
            <a:extLst>
              <a:ext uri="{FF2B5EF4-FFF2-40B4-BE49-F238E27FC236}">
                <a16:creationId xmlns:a16="http://schemas.microsoft.com/office/drawing/2014/main" id="{DDB0A0A7-7455-01DA-E6C8-C5B955D396BD}"/>
              </a:ext>
            </a:extLst>
          </p:cNvPr>
          <p:cNvSpPr/>
          <p:nvPr/>
        </p:nvSpPr>
        <p:spPr>
          <a:xfrm rot="4747568">
            <a:off x="15382752" y="646588"/>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IN"/>
          </a:p>
        </p:txBody>
      </p:sp>
      <p:sp>
        <p:nvSpPr>
          <p:cNvPr id="8" name="Freeform 9">
            <a:extLst>
              <a:ext uri="{FF2B5EF4-FFF2-40B4-BE49-F238E27FC236}">
                <a16:creationId xmlns:a16="http://schemas.microsoft.com/office/drawing/2014/main" id="{D3B6A1EC-5628-4D0A-475B-317D29A71B83}"/>
              </a:ext>
            </a:extLst>
          </p:cNvPr>
          <p:cNvSpPr/>
          <p:nvPr/>
        </p:nvSpPr>
        <p:spPr>
          <a:xfrm>
            <a:off x="6926390" y="-1556657"/>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IN"/>
          </a:p>
        </p:txBody>
      </p:sp>
      <p:sp>
        <p:nvSpPr>
          <p:cNvPr id="9" name="Freeform 4">
            <a:extLst>
              <a:ext uri="{FF2B5EF4-FFF2-40B4-BE49-F238E27FC236}">
                <a16:creationId xmlns:a16="http://schemas.microsoft.com/office/drawing/2014/main" id="{324891B6-AF9F-2CA0-03D7-BC016419932F}"/>
              </a:ext>
            </a:extLst>
          </p:cNvPr>
          <p:cNvSpPr/>
          <p:nvPr/>
        </p:nvSpPr>
        <p:spPr>
          <a:xfrm>
            <a:off x="6030709" y="9650251"/>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dirty="0"/>
          </a:p>
        </p:txBody>
      </p:sp>
      <p:sp>
        <p:nvSpPr>
          <p:cNvPr id="10" name="Freeform 14">
            <a:extLst>
              <a:ext uri="{FF2B5EF4-FFF2-40B4-BE49-F238E27FC236}">
                <a16:creationId xmlns:a16="http://schemas.microsoft.com/office/drawing/2014/main" id="{7E7E437C-7572-D6BC-4943-903688B2852E}"/>
              </a:ext>
            </a:extLst>
          </p:cNvPr>
          <p:cNvSpPr/>
          <p:nvPr/>
        </p:nvSpPr>
        <p:spPr>
          <a:xfrm rot="-5282649">
            <a:off x="16367907" y="8320765"/>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n-IN"/>
          </a:p>
        </p:txBody>
      </p:sp>
    </p:spTree>
    <p:extLst>
      <p:ext uri="{BB962C8B-B14F-4D97-AF65-F5344CB8AC3E}">
        <p14:creationId xmlns:p14="http://schemas.microsoft.com/office/powerpoint/2010/main" val="108227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IN"/>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IN"/>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IN"/>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IN"/>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IN"/>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en-IN"/>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en-IN"/>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en-IN"/>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en-IN"/>
          </a:p>
        </p:txBody>
      </p:sp>
      <p:sp>
        <p:nvSpPr>
          <p:cNvPr id="16" name="TextBox 16"/>
          <p:cNvSpPr txBox="1"/>
          <p:nvPr/>
        </p:nvSpPr>
        <p:spPr>
          <a:xfrm>
            <a:off x="3688802" y="3019867"/>
            <a:ext cx="10910396" cy="3384901"/>
          </a:xfrm>
          <a:prstGeom prst="rect">
            <a:avLst/>
          </a:prstGeom>
        </p:spPr>
        <p:txBody>
          <a:bodyPr lIns="0" tIns="0" rIns="0" bIns="0" rtlCol="0" anchor="t">
            <a:spAutoFit/>
          </a:bodyPr>
          <a:lstStyle/>
          <a:p>
            <a:pPr algn="ctr">
              <a:lnSpc>
                <a:spcPts val="12700"/>
              </a:lnSpc>
            </a:pPr>
            <a:endParaRPr lang="en-US" sz="14595" dirty="0">
              <a:solidFill>
                <a:srgbClr val="000000"/>
              </a:solidFill>
              <a:latin typeface="DM Sans Bold"/>
              <a:ea typeface="DM Sans Bold"/>
              <a:cs typeface="DM Sans Bold"/>
              <a:sym typeface="DM Sans Bold"/>
            </a:endParaRPr>
          </a:p>
          <a:p>
            <a:pPr algn="ctr">
              <a:lnSpc>
                <a:spcPts val="12700"/>
              </a:lnSpc>
            </a:pPr>
            <a:r>
              <a:rPr lang="en-US" sz="13000" dirty="0">
                <a:solidFill>
                  <a:srgbClr val="000000"/>
                </a:solidFill>
                <a:latin typeface="DM Sans Bold"/>
                <a:ea typeface="DM Sans Bold"/>
                <a:cs typeface="DM Sans Bold"/>
                <a:sym typeface="DM Sa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1"/>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a:p>
        </p:txBody>
      </p:sp>
      <p:sp>
        <p:nvSpPr>
          <p:cNvPr id="3" name="Freeform 3"/>
          <p:cNvSpPr/>
          <p:nvPr/>
        </p:nvSpPr>
        <p:spPr>
          <a:xfrm>
            <a:off x="10994934" y="2091045"/>
            <a:ext cx="6264366" cy="6104909"/>
          </a:xfrm>
          <a:custGeom>
            <a:avLst/>
            <a:gdLst/>
            <a:ahLst/>
            <a:cxnLst/>
            <a:rect l="l" t="t" r="r" b="b"/>
            <a:pathLst>
              <a:path w="6264366" h="6104909">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1143000" y="266728"/>
            <a:ext cx="10287000" cy="2282228"/>
          </a:xfrm>
          <a:prstGeom prst="rect">
            <a:avLst/>
          </a:prstGeom>
        </p:spPr>
        <p:txBody>
          <a:bodyPr wrap="square" lIns="0" tIns="0" rIns="0" bIns="0" rtlCol="0" anchor="t">
            <a:spAutoFit/>
          </a:bodyPr>
          <a:lstStyle/>
          <a:p>
            <a:pPr algn="l">
              <a:lnSpc>
                <a:spcPts val="8730"/>
              </a:lnSpc>
            </a:pPr>
            <a:endParaRPr lang="en-US" sz="9000" dirty="0">
              <a:solidFill>
                <a:srgbClr val="000000"/>
              </a:solidFill>
              <a:latin typeface="DM Sans Bold"/>
              <a:ea typeface="DM Sans Bold"/>
              <a:cs typeface="DM Sans Bold"/>
              <a:sym typeface="DM Sans Bold"/>
            </a:endParaRPr>
          </a:p>
          <a:p>
            <a:pPr algn="l">
              <a:lnSpc>
                <a:spcPts val="8730"/>
              </a:lnSpc>
            </a:pPr>
            <a:r>
              <a:rPr lang="en-US" sz="8800" dirty="0">
                <a:solidFill>
                  <a:srgbClr val="000000"/>
                </a:solidFill>
                <a:latin typeface="DM Sans Bold"/>
                <a:ea typeface="DM Sans Bold"/>
                <a:cs typeface="DM Sans Bold"/>
                <a:sym typeface="DM Sans Bold"/>
              </a:rPr>
              <a:t>Project</a:t>
            </a:r>
            <a:r>
              <a:rPr lang="en-US" sz="9000" dirty="0">
                <a:solidFill>
                  <a:srgbClr val="000000"/>
                </a:solidFill>
                <a:latin typeface="DM Sans Bold"/>
                <a:ea typeface="DM Sans Bold"/>
                <a:cs typeface="DM Sans Bold"/>
                <a:sym typeface="DM Sans Bold"/>
              </a:rPr>
              <a:t> Overview</a:t>
            </a:r>
          </a:p>
        </p:txBody>
      </p:sp>
      <p:sp>
        <p:nvSpPr>
          <p:cNvPr id="5" name="TextBox 5"/>
          <p:cNvSpPr txBox="1"/>
          <p:nvPr/>
        </p:nvSpPr>
        <p:spPr>
          <a:xfrm>
            <a:off x="1066800" y="3481677"/>
            <a:ext cx="9220200" cy="5870903"/>
          </a:xfrm>
          <a:prstGeom prst="rect">
            <a:avLst/>
          </a:prstGeom>
        </p:spPr>
        <p:txBody>
          <a:bodyPr wrap="square" lIns="0" tIns="0" rIns="0" bIns="0" rtlCol="0" anchor="t">
            <a:spAutoFit/>
          </a:bodyPr>
          <a:lstStyle/>
          <a:p>
            <a:pPr marL="0" lvl="0" indent="0" algn="l">
              <a:lnSpc>
                <a:spcPts val="2700"/>
              </a:lnSpc>
              <a:spcBef>
                <a:spcPct val="0"/>
              </a:spcBef>
            </a:pPr>
            <a:r>
              <a:rPr lang="en-US" sz="2100" b="1" u="none" spc="119" dirty="0">
                <a:solidFill>
                  <a:srgbClr val="000000"/>
                </a:solidFill>
                <a:latin typeface="DM Sans"/>
                <a:ea typeface="DM Sans"/>
                <a:cs typeface="DM Sans"/>
                <a:sym typeface="DM Sans"/>
              </a:rPr>
              <a:t>Development of an online bug tracking system.</a:t>
            </a:r>
          </a:p>
          <a:p>
            <a:pPr marL="0" lvl="0" indent="0" algn="l">
              <a:lnSpc>
                <a:spcPts val="2700"/>
              </a:lnSpc>
              <a:spcBef>
                <a:spcPct val="0"/>
              </a:spcBef>
            </a:pPr>
            <a:r>
              <a:rPr lang="en-US" sz="2100" b="1" u="none" spc="119" dirty="0">
                <a:solidFill>
                  <a:srgbClr val="000000"/>
                </a:solidFill>
                <a:latin typeface="DM Sans"/>
                <a:ea typeface="DM Sans"/>
                <a:cs typeface="DM Sans"/>
                <a:sym typeface="DM Sans"/>
              </a:rPr>
              <a:t>Streamlined process for identifying, reporting, assigning, and resolving software bugs.</a:t>
            </a:r>
          </a:p>
          <a:p>
            <a:pPr marL="0" lvl="0" indent="0" algn="l">
              <a:lnSpc>
                <a:spcPts val="2700"/>
              </a:lnSpc>
              <a:spcBef>
                <a:spcPct val="0"/>
              </a:spcBef>
            </a:pPr>
            <a:endParaRPr lang="en-US" sz="2100" b="1" u="none" spc="119" dirty="0">
              <a:solidFill>
                <a:srgbClr val="000000"/>
              </a:solidFill>
              <a:latin typeface="DM Sans"/>
              <a:ea typeface="DM Sans"/>
              <a:cs typeface="DM Sans"/>
              <a:sym typeface="DM Sans"/>
            </a:endParaRPr>
          </a:p>
          <a:p>
            <a:pPr marL="0" lvl="0" indent="0" algn="l">
              <a:lnSpc>
                <a:spcPts val="2700"/>
              </a:lnSpc>
              <a:spcBef>
                <a:spcPct val="0"/>
              </a:spcBef>
            </a:pPr>
            <a:r>
              <a:rPr lang="en-US" sz="2100" b="1" u="none" spc="119" dirty="0">
                <a:solidFill>
                  <a:srgbClr val="000000"/>
                </a:solidFill>
                <a:latin typeface="DM Sans"/>
                <a:ea typeface="DM Sans"/>
                <a:cs typeface="DM Sans"/>
                <a:sym typeface="DM Sans"/>
              </a:rPr>
              <a:t>Implementation of features for testers to inspect, report, and track bugs throughout their lifecycle.</a:t>
            </a:r>
          </a:p>
          <a:p>
            <a:pPr marL="0" lvl="0" indent="0" algn="l">
              <a:lnSpc>
                <a:spcPts val="2700"/>
              </a:lnSpc>
              <a:spcBef>
                <a:spcPct val="0"/>
              </a:spcBef>
            </a:pPr>
            <a:endParaRPr lang="en-US" sz="2100" b="1" u="none" spc="119" dirty="0">
              <a:solidFill>
                <a:srgbClr val="000000"/>
              </a:solidFill>
              <a:latin typeface="DM Sans"/>
              <a:ea typeface="DM Sans"/>
              <a:cs typeface="DM Sans"/>
              <a:sym typeface="DM Sans"/>
            </a:endParaRPr>
          </a:p>
          <a:p>
            <a:pPr marL="0" lvl="0" indent="0" algn="l">
              <a:lnSpc>
                <a:spcPts val="2700"/>
              </a:lnSpc>
              <a:spcBef>
                <a:spcPct val="0"/>
              </a:spcBef>
            </a:pPr>
            <a:r>
              <a:rPr lang="en-US" sz="2100" b="1" u="none" spc="119" dirty="0">
                <a:solidFill>
                  <a:srgbClr val="000000"/>
                </a:solidFill>
                <a:latin typeface="DM Sans"/>
                <a:ea typeface="DM Sans"/>
                <a:cs typeface="DM Sans"/>
                <a:sym typeface="DM Sans"/>
              </a:rPr>
              <a:t>Separate role-based access for smooth workflow and accountability.</a:t>
            </a:r>
          </a:p>
          <a:p>
            <a:pPr marL="0" lvl="0" indent="0" algn="l">
              <a:lnSpc>
                <a:spcPts val="2700"/>
              </a:lnSpc>
              <a:spcBef>
                <a:spcPct val="0"/>
              </a:spcBef>
            </a:pPr>
            <a:endParaRPr lang="en-US" sz="2100" b="1" u="none" spc="119" dirty="0">
              <a:solidFill>
                <a:srgbClr val="000000"/>
              </a:solidFill>
              <a:latin typeface="DM Sans"/>
              <a:ea typeface="DM Sans"/>
              <a:cs typeface="DM Sans"/>
              <a:sym typeface="DM Sans"/>
            </a:endParaRPr>
          </a:p>
          <a:p>
            <a:pPr marL="0" lvl="0" indent="0" algn="l">
              <a:lnSpc>
                <a:spcPts val="2700"/>
              </a:lnSpc>
              <a:spcBef>
                <a:spcPct val="0"/>
              </a:spcBef>
            </a:pPr>
            <a:r>
              <a:rPr lang="en-US" sz="2100" b="1" u="none" spc="119" dirty="0">
                <a:solidFill>
                  <a:srgbClr val="000000"/>
                </a:solidFill>
                <a:latin typeface="DM Sans"/>
                <a:ea typeface="DM Sans"/>
                <a:cs typeface="DM Sans"/>
                <a:sym typeface="DM Sans"/>
              </a:rPr>
              <a:t>Bugs are assigned to teams upon reporting, ensuring they are tracked and associated accordingly.</a:t>
            </a:r>
          </a:p>
          <a:p>
            <a:pPr marL="0" lvl="0" indent="0" algn="l">
              <a:lnSpc>
                <a:spcPts val="2700"/>
              </a:lnSpc>
              <a:spcBef>
                <a:spcPct val="0"/>
              </a:spcBef>
            </a:pPr>
            <a:endParaRPr lang="en-US" sz="2100" b="1" u="none" spc="119" dirty="0">
              <a:solidFill>
                <a:srgbClr val="000000"/>
              </a:solidFill>
              <a:latin typeface="DM Sans"/>
              <a:ea typeface="DM Sans"/>
              <a:cs typeface="DM Sans"/>
              <a:sym typeface="DM Sans"/>
            </a:endParaRPr>
          </a:p>
          <a:p>
            <a:pPr marL="0" lvl="0" indent="0" algn="l">
              <a:lnSpc>
                <a:spcPts val="2700"/>
              </a:lnSpc>
              <a:spcBef>
                <a:spcPct val="0"/>
              </a:spcBef>
            </a:pPr>
            <a:r>
              <a:rPr lang="en-US" sz="2100" b="1" u="none" spc="119" dirty="0">
                <a:solidFill>
                  <a:srgbClr val="000000"/>
                </a:solidFill>
                <a:latin typeface="DM Sans"/>
                <a:ea typeface="DM Sans"/>
                <a:cs typeface="DM Sans"/>
                <a:sym typeface="DM Sans"/>
              </a:rPr>
              <a:t>Bug priority tracking implemented to emphasize severity levels, helping to prioritize and resolve issues efficiently.</a:t>
            </a:r>
          </a:p>
          <a:p>
            <a:pPr marL="0" lvl="0" indent="0" algn="l">
              <a:lnSpc>
                <a:spcPts val="2700"/>
              </a:lnSpc>
              <a:spcBef>
                <a:spcPct val="0"/>
              </a:spcBef>
            </a:pPr>
            <a:endParaRPr lang="en-US" sz="2100" b="1" u="none" spc="119" dirty="0">
              <a:solidFill>
                <a:srgbClr val="000000"/>
              </a:solidFill>
              <a:latin typeface="DM Sans"/>
              <a:ea typeface="DM Sans"/>
              <a:cs typeface="DM Sans"/>
              <a:sym typeface="DM Sans"/>
            </a:endParaRPr>
          </a:p>
          <a:p>
            <a:pPr marL="0" lvl="0" indent="0" algn="l">
              <a:lnSpc>
                <a:spcPts val="2700"/>
              </a:lnSpc>
              <a:spcBef>
                <a:spcPct val="0"/>
              </a:spcBef>
            </a:pPr>
            <a:r>
              <a:rPr lang="en-US" sz="2100" b="1" u="none" spc="119" dirty="0">
                <a:solidFill>
                  <a:srgbClr val="000000"/>
                </a:solidFill>
                <a:latin typeface="DM Sans"/>
                <a:ea typeface="DM Sans"/>
                <a:cs typeface="DM Sans"/>
                <a:sym typeface="DM Sans"/>
              </a:rPr>
              <a:t>A comprehensive solution that enhances team collaboration, improves project management, and accelerates the bug resolution process.</a:t>
            </a: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sp>
        <p:nvSpPr>
          <p:cNvPr id="8" name="Freeform 8"/>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a:p>
        </p:txBody>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a:p>
        </p:txBody>
      </p:sp>
      <p:sp>
        <p:nvSpPr>
          <p:cNvPr id="4" name="TextBox 4"/>
          <p:cNvSpPr txBox="1"/>
          <p:nvPr/>
        </p:nvSpPr>
        <p:spPr>
          <a:xfrm>
            <a:off x="1594485" y="419100"/>
            <a:ext cx="15620365" cy="2282228"/>
          </a:xfrm>
          <a:prstGeom prst="rect">
            <a:avLst/>
          </a:prstGeom>
        </p:spPr>
        <p:txBody>
          <a:bodyPr wrap="square" lIns="0" tIns="0" rIns="0" bIns="0" rtlCol="0" anchor="t">
            <a:spAutoFit/>
          </a:bodyPr>
          <a:lstStyle/>
          <a:p>
            <a:pPr algn="ctr">
              <a:lnSpc>
                <a:spcPts val="8730"/>
              </a:lnSpc>
            </a:pPr>
            <a:endParaRPr lang="en-US" sz="8800" dirty="0">
              <a:solidFill>
                <a:srgbClr val="000000"/>
              </a:solidFill>
              <a:latin typeface="DM Sans Bold"/>
              <a:ea typeface="DM Sans Bold"/>
              <a:cs typeface="DM Sans Bold"/>
              <a:sym typeface="DM Sans Bold"/>
            </a:endParaRPr>
          </a:p>
          <a:p>
            <a:pPr algn="ctr">
              <a:lnSpc>
                <a:spcPts val="8730"/>
              </a:lnSpc>
            </a:pPr>
            <a:r>
              <a:rPr lang="en-US" sz="8800" dirty="0">
                <a:solidFill>
                  <a:srgbClr val="000000"/>
                </a:solidFill>
                <a:latin typeface="DM Sans Bold"/>
                <a:ea typeface="DM Sans Bold"/>
                <a:cs typeface="DM Sans Bold"/>
                <a:sym typeface="DM Sans Bold"/>
              </a:rPr>
              <a:t>Problem Statement </a:t>
            </a:r>
          </a:p>
        </p:txBody>
      </p:sp>
      <p:sp>
        <p:nvSpPr>
          <p:cNvPr id="5" name="TextBox 5"/>
          <p:cNvSpPr txBox="1"/>
          <p:nvPr/>
        </p:nvSpPr>
        <p:spPr>
          <a:xfrm>
            <a:off x="2438401" y="3481677"/>
            <a:ext cx="14020800" cy="5181803"/>
          </a:xfrm>
          <a:prstGeom prst="rect">
            <a:avLst/>
          </a:prstGeom>
        </p:spPr>
        <p:txBody>
          <a:bodyPr wrap="square" lIns="0" tIns="0" rIns="0" bIns="0" rtlCol="0" anchor="t">
            <a:spAutoFit/>
          </a:bodyPr>
          <a:lstStyle/>
          <a:p>
            <a:pPr marL="342900" lvl="0" indent="-342900" algn="l">
              <a:lnSpc>
                <a:spcPts val="2700"/>
              </a:lnSpc>
              <a:spcBef>
                <a:spcPct val="0"/>
              </a:spcBef>
              <a:buFont typeface="Wingdings" panose="05000000000000000000" pitchFamily="2" charset="2"/>
              <a:buChar char="§"/>
            </a:pPr>
            <a:r>
              <a:rPr lang="en-US" sz="2200" b="1" u="none" spc="119" dirty="0">
                <a:solidFill>
                  <a:srgbClr val="000000"/>
                </a:solidFill>
                <a:latin typeface="DM Sans"/>
                <a:ea typeface="DM Sans"/>
                <a:cs typeface="DM Sans"/>
                <a:sym typeface="DM Sans"/>
              </a:rPr>
              <a:t>Current Bug reporting are disorganized, leading to delay in identifying and addressing issues.</a:t>
            </a:r>
          </a:p>
          <a:p>
            <a:pPr lvl="0" algn="l">
              <a:lnSpc>
                <a:spcPts val="2700"/>
              </a:lnSpc>
              <a:spcBef>
                <a:spcPct val="0"/>
              </a:spcBef>
            </a:pPr>
            <a:br>
              <a:rPr lang="en-US" sz="2200" b="1" u="none" spc="119" dirty="0">
                <a:solidFill>
                  <a:srgbClr val="000000"/>
                </a:solidFill>
                <a:latin typeface="DM Sans"/>
                <a:ea typeface="DM Sans"/>
                <a:cs typeface="DM Sans"/>
                <a:sym typeface="DM Sans"/>
              </a:rPr>
            </a:br>
            <a:endParaRPr lang="en-US" sz="2200" b="1" u="none" spc="119" dirty="0">
              <a:solidFill>
                <a:srgbClr val="000000"/>
              </a:solidFill>
              <a:latin typeface="DM Sans"/>
              <a:ea typeface="DM Sans"/>
              <a:cs typeface="DM Sans"/>
              <a:sym typeface="DM Sans"/>
            </a:endParaRPr>
          </a:p>
          <a:p>
            <a:pPr marL="342900" lvl="0" indent="-342900" algn="l">
              <a:lnSpc>
                <a:spcPts val="2700"/>
              </a:lnSpc>
              <a:spcBef>
                <a:spcPct val="0"/>
              </a:spcBef>
              <a:buFont typeface="Wingdings" panose="05000000000000000000" pitchFamily="2" charset="2"/>
              <a:buChar char="§"/>
            </a:pPr>
            <a:r>
              <a:rPr lang="en-US" sz="2200" b="1" u="none" spc="119" dirty="0">
                <a:solidFill>
                  <a:srgbClr val="000000"/>
                </a:solidFill>
                <a:latin typeface="DM Sans"/>
                <a:ea typeface="DM Sans"/>
                <a:cs typeface="DM Sans"/>
                <a:sym typeface="DM Sans"/>
              </a:rPr>
              <a:t>Without a unified system, tracking bug status across different team members and projects and prone to errors. </a:t>
            </a:r>
            <a:br>
              <a:rPr lang="en-US" sz="2200" b="1" u="none" spc="119" dirty="0">
                <a:solidFill>
                  <a:srgbClr val="000000"/>
                </a:solidFill>
                <a:latin typeface="DM Sans"/>
                <a:ea typeface="DM Sans"/>
                <a:cs typeface="DM Sans"/>
                <a:sym typeface="DM Sans"/>
              </a:rPr>
            </a:br>
            <a:r>
              <a:rPr lang="en-US" sz="2200" b="1" u="none" spc="119" dirty="0">
                <a:solidFill>
                  <a:srgbClr val="000000"/>
                </a:solidFill>
                <a:latin typeface="DM Sans"/>
                <a:ea typeface="DM Sans"/>
                <a:cs typeface="DM Sans"/>
                <a:sym typeface="DM Sans"/>
              </a:rPr>
              <a:t>Disjointed communication between testers, developers, and project managers can result in mismanaged priorities and overlooked bugs.</a:t>
            </a:r>
          </a:p>
          <a:p>
            <a:pPr marL="342900" lvl="0" indent="-342900" algn="l">
              <a:lnSpc>
                <a:spcPts val="2700"/>
              </a:lnSpc>
              <a:spcBef>
                <a:spcPct val="0"/>
              </a:spcBef>
              <a:buFont typeface="Wingdings" panose="05000000000000000000" pitchFamily="2" charset="2"/>
              <a:buChar char="§"/>
            </a:pPr>
            <a:endParaRPr lang="en-US" sz="2200" b="1" u="none" spc="119" dirty="0">
              <a:solidFill>
                <a:srgbClr val="000000"/>
              </a:solidFill>
              <a:latin typeface="DM Sans"/>
              <a:ea typeface="DM Sans"/>
              <a:cs typeface="DM Sans"/>
              <a:sym typeface="DM Sans"/>
            </a:endParaRPr>
          </a:p>
          <a:p>
            <a:pPr marL="342900" lvl="0" indent="-342900" algn="l">
              <a:lnSpc>
                <a:spcPts val="2700"/>
              </a:lnSpc>
              <a:spcBef>
                <a:spcPct val="0"/>
              </a:spcBef>
              <a:buFont typeface="Wingdings" panose="05000000000000000000" pitchFamily="2" charset="2"/>
              <a:buChar char="§"/>
            </a:pPr>
            <a:endParaRPr lang="en-US" sz="2200" b="1" spc="119" dirty="0">
              <a:solidFill>
                <a:srgbClr val="000000"/>
              </a:solidFill>
              <a:latin typeface="DM Sans"/>
              <a:ea typeface="DM Sans"/>
              <a:cs typeface="DM Sans"/>
              <a:sym typeface="DM Sans"/>
            </a:endParaRPr>
          </a:p>
          <a:p>
            <a:pPr marL="342900" lvl="0" indent="-342900" algn="l">
              <a:lnSpc>
                <a:spcPts val="2700"/>
              </a:lnSpc>
              <a:spcBef>
                <a:spcPct val="0"/>
              </a:spcBef>
              <a:buFont typeface="Wingdings" panose="05000000000000000000" pitchFamily="2" charset="2"/>
              <a:buChar char="§"/>
            </a:pPr>
            <a:r>
              <a:rPr lang="en-US" sz="2200" b="1" spc="119" dirty="0">
                <a:solidFill>
                  <a:srgbClr val="000000"/>
                </a:solidFill>
                <a:latin typeface="DM Sans"/>
                <a:ea typeface="DM Sans"/>
                <a:cs typeface="DM Sans"/>
                <a:sym typeface="DM Sans"/>
              </a:rPr>
              <a:t>To address this, we have developed this online bug tracking system for projects where software testers can report bugs, project managers can view all reported bugs and assign them to developers, and developers can update the status of the bugs as they work on resolving them.</a:t>
            </a:r>
            <a:br>
              <a:rPr lang="en-US" sz="2200" b="1" u="none" spc="119" dirty="0">
                <a:solidFill>
                  <a:srgbClr val="000000"/>
                </a:solidFill>
                <a:latin typeface="DM Sans"/>
                <a:ea typeface="DM Sans"/>
                <a:cs typeface="DM Sans"/>
                <a:sym typeface="DM Sans"/>
              </a:rPr>
            </a:br>
            <a:br>
              <a:rPr lang="en-US" sz="2200" b="1" u="none" spc="119" dirty="0">
                <a:solidFill>
                  <a:srgbClr val="000000"/>
                </a:solidFill>
                <a:latin typeface="DM Sans"/>
                <a:ea typeface="DM Sans"/>
                <a:cs typeface="DM Sans"/>
                <a:sym typeface="DM Sans"/>
              </a:rPr>
            </a:br>
            <a:br>
              <a:rPr lang="en-US" sz="2200" b="1" u="none" spc="119" dirty="0">
                <a:solidFill>
                  <a:srgbClr val="000000"/>
                </a:solidFill>
                <a:latin typeface="DM Sans"/>
                <a:ea typeface="DM Sans"/>
                <a:cs typeface="DM Sans"/>
                <a:sym typeface="DM Sans"/>
              </a:rPr>
            </a:br>
            <a:r>
              <a:rPr lang="en-US" sz="2200" b="1" u="none" spc="119" dirty="0">
                <a:solidFill>
                  <a:srgbClr val="000000"/>
                </a:solidFill>
                <a:latin typeface="DM Sans"/>
                <a:ea typeface="DM Sans"/>
                <a:cs typeface="DM Sans"/>
                <a:sym typeface="DM Sans"/>
              </a:rPr>
              <a:t> </a:t>
            </a: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8" name="Freeform 8"/>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a:p>
        </p:txBody>
      </p:sp>
      <p:sp>
        <p:nvSpPr>
          <p:cNvPr id="14" name="TextBox 5"/>
          <p:cNvSpPr txBox="1"/>
          <p:nvPr/>
        </p:nvSpPr>
        <p:spPr>
          <a:xfrm>
            <a:off x="9677400" y="6515072"/>
            <a:ext cx="7707571" cy="679225"/>
          </a:xfrm>
          <a:prstGeom prst="rect">
            <a:avLst/>
          </a:prstGeom>
        </p:spPr>
        <p:txBody>
          <a:bodyPr wrap="square" lIns="0" tIns="0" rIns="0" bIns="0" rtlCol="0" anchor="t">
            <a:spAutoFit/>
          </a:bodyPr>
          <a:lstStyle/>
          <a:p>
            <a:pPr marL="0" lvl="0" indent="0" algn="l">
              <a:lnSpc>
                <a:spcPts val="2700"/>
              </a:lnSpc>
              <a:spcBef>
                <a:spcPct val="0"/>
              </a:spcBef>
            </a:pPr>
            <a:br>
              <a:rPr lang="en-US" sz="2000" u="none" spc="119" dirty="0">
                <a:solidFill>
                  <a:srgbClr val="000000"/>
                </a:solidFill>
                <a:latin typeface="DM Sans"/>
                <a:ea typeface="DM Sans"/>
                <a:cs typeface="DM Sans"/>
                <a:sym typeface="DM Sans"/>
              </a:rPr>
            </a:br>
            <a:r>
              <a:rPr lang="en-US" sz="2000" u="none" spc="119" dirty="0">
                <a:solidFill>
                  <a:srgbClr val="000000"/>
                </a:solidFill>
                <a:latin typeface="DM Sans"/>
                <a:ea typeface="DM Sans"/>
                <a:cs typeface="DM Sans"/>
                <a:sym typeface="DM Sans"/>
              </a:rPr>
              <a:t> </a:t>
            </a:r>
          </a:p>
        </p:txBody>
      </p:sp>
      <p:sp>
        <p:nvSpPr>
          <p:cNvPr id="15" name="Freeform 12"/>
          <p:cNvSpPr/>
          <p:nvPr/>
        </p:nvSpPr>
        <p:spPr>
          <a:xfrm>
            <a:off x="761766" y="-190772"/>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7" name="Content Placeholder 6"/>
          <p:cNvSpPr>
            <a:spLocks noGrp="1"/>
          </p:cNvSpPr>
          <p:nvPr>
            <p:ph sz="half" idx="1"/>
          </p:nvPr>
        </p:nvSpPr>
        <p:spPr/>
        <p:txBody>
          <a:bodyPr/>
          <a:lstStyle/>
          <a:p>
            <a:endParaRPr lang="en-US"/>
          </a:p>
        </p:txBody>
      </p:sp>
      <p:sp>
        <p:nvSpPr>
          <p:cNvPr id="9" name="Content Placeholder 8"/>
          <p:cNvSpPr>
            <a:spLocks noGrp="1"/>
          </p:cNvSpPr>
          <p:nvPr>
            <p:ph sz="half" idx="2"/>
          </p:nvPr>
        </p:nvSpPr>
        <p:spPr/>
        <p:txBody>
          <a:bodyPr/>
          <a:lstStyle/>
          <a:p>
            <a:endParaRPr lang="en-US"/>
          </a:p>
        </p:txBody>
      </p:sp>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a:p>
        </p:txBody>
      </p:sp>
      <p:sp>
        <p:nvSpPr>
          <p:cNvPr id="4" name="TextBox 4"/>
          <p:cNvSpPr txBox="1"/>
          <p:nvPr/>
        </p:nvSpPr>
        <p:spPr>
          <a:xfrm>
            <a:off x="1752600" y="266700"/>
            <a:ext cx="15620365" cy="1159228"/>
          </a:xfrm>
          <a:prstGeom prst="rect">
            <a:avLst/>
          </a:prstGeom>
        </p:spPr>
        <p:txBody>
          <a:bodyPr wrap="square" lIns="0" tIns="0" rIns="0" bIns="0" rtlCol="0" anchor="t">
            <a:spAutoFit/>
          </a:bodyPr>
          <a:lstStyle/>
          <a:p>
            <a:pPr algn="ctr">
              <a:lnSpc>
                <a:spcPts val="8730"/>
              </a:lnSpc>
            </a:pPr>
            <a:r>
              <a:rPr lang="en-US" sz="8800" dirty="0">
                <a:solidFill>
                  <a:srgbClr val="000000"/>
                </a:solidFill>
                <a:latin typeface="DM Sans Bold"/>
                <a:ea typeface="DM Sans Bold"/>
                <a:cs typeface="DM Sans Bold"/>
                <a:sym typeface="DM Sans Bold"/>
              </a:rPr>
              <a:t>Goals and Objectives </a:t>
            </a:r>
          </a:p>
        </p:txBody>
      </p:sp>
      <p:sp>
        <p:nvSpPr>
          <p:cNvPr id="5" name="TextBox 5"/>
          <p:cNvSpPr txBox="1"/>
          <p:nvPr/>
        </p:nvSpPr>
        <p:spPr>
          <a:xfrm>
            <a:off x="914400" y="1485872"/>
            <a:ext cx="7707571" cy="4141711"/>
          </a:xfrm>
          <a:prstGeom prst="rect">
            <a:avLst/>
          </a:prstGeom>
        </p:spPr>
        <p:txBody>
          <a:bodyPr lIns="0" tIns="0" rIns="0" bIns="0" rtlCol="0" anchor="t">
            <a:spAutoFit/>
          </a:bodyPr>
          <a:lstStyle/>
          <a:p>
            <a:pPr marL="0" lvl="0" indent="0" algn="ctr">
              <a:lnSpc>
                <a:spcPts val="2700"/>
              </a:lnSpc>
              <a:spcBef>
                <a:spcPct val="0"/>
              </a:spcBef>
            </a:pPr>
            <a:r>
              <a:rPr lang="en-US" sz="2200" b="1" u="none" spc="119" dirty="0">
                <a:solidFill>
                  <a:srgbClr val="000000"/>
                </a:solidFill>
                <a:latin typeface="DM Sans"/>
                <a:ea typeface="DM Sans"/>
                <a:cs typeface="DM Sans"/>
                <a:sym typeface="DM Sans"/>
              </a:rPr>
              <a:t>GOALS</a:t>
            </a:r>
          </a:p>
          <a:p>
            <a:pPr marL="0" lvl="0" indent="0" algn="l">
              <a:lnSpc>
                <a:spcPts val="2700"/>
              </a:lnSpc>
              <a:spcBef>
                <a:spcPct val="0"/>
              </a:spcBef>
            </a:pPr>
            <a:r>
              <a:rPr lang="en-US" sz="2000" b="1" u="none" spc="119" dirty="0">
                <a:solidFill>
                  <a:srgbClr val="000000"/>
                </a:solidFill>
                <a:latin typeface="DM Sans"/>
                <a:ea typeface="DM Sans"/>
                <a:cs typeface="DM Sans"/>
                <a:sym typeface="DM Sans"/>
              </a:rPr>
              <a:t>Enhance Bug Tracking Efficiency</a:t>
            </a:r>
            <a:r>
              <a:rPr lang="en-US" sz="2000" u="none" spc="119" dirty="0">
                <a:solidFill>
                  <a:srgbClr val="000000"/>
                </a:solidFill>
                <a:latin typeface="DM Sans"/>
                <a:ea typeface="DM Sans"/>
                <a:cs typeface="DM Sans"/>
                <a:sym typeface="DM Sans"/>
              </a:rPr>
              <a:t>: Streamline the process of identifying, reporting, and resolving software bugs to improve overall project quality.</a:t>
            </a:r>
          </a:p>
          <a:p>
            <a:pPr marL="0" lvl="0" indent="0" algn="l">
              <a:lnSpc>
                <a:spcPts val="2700"/>
              </a:lnSpc>
              <a:spcBef>
                <a:spcPct val="0"/>
              </a:spcBef>
            </a:pPr>
            <a:r>
              <a:rPr lang="en-US" sz="2000" b="1" u="none" spc="119" dirty="0">
                <a:solidFill>
                  <a:srgbClr val="000000"/>
                </a:solidFill>
                <a:latin typeface="DM Sans"/>
                <a:ea typeface="DM Sans"/>
                <a:cs typeface="DM Sans"/>
                <a:sym typeface="DM Sans"/>
              </a:rPr>
              <a:t>Improve Team Collaboration</a:t>
            </a:r>
            <a:r>
              <a:rPr lang="en-US" sz="2000" u="none" spc="119" dirty="0">
                <a:solidFill>
                  <a:srgbClr val="000000"/>
                </a:solidFill>
                <a:latin typeface="DM Sans"/>
                <a:ea typeface="DM Sans"/>
                <a:cs typeface="DM Sans"/>
                <a:sym typeface="DM Sans"/>
              </a:rPr>
              <a:t>: Facilitate better communication and coordination between testers, developers, and project.</a:t>
            </a:r>
          </a:p>
          <a:p>
            <a:pPr marL="0" lvl="0" indent="0" algn="l">
              <a:lnSpc>
                <a:spcPts val="2700"/>
              </a:lnSpc>
              <a:spcBef>
                <a:spcPct val="0"/>
              </a:spcBef>
            </a:pPr>
            <a:r>
              <a:rPr lang="en-US" sz="2000" b="1" u="none" spc="119" dirty="0">
                <a:solidFill>
                  <a:srgbClr val="000000"/>
                </a:solidFill>
                <a:latin typeface="DM Sans"/>
                <a:ea typeface="DM Sans"/>
                <a:cs typeface="DM Sans"/>
                <a:sym typeface="DM Sans"/>
              </a:rPr>
              <a:t>Ensure Accountability</a:t>
            </a:r>
            <a:r>
              <a:rPr lang="en-US" sz="2000" u="none" spc="119" dirty="0">
                <a:solidFill>
                  <a:srgbClr val="000000"/>
                </a:solidFill>
                <a:latin typeface="DM Sans"/>
                <a:ea typeface="DM Sans"/>
                <a:cs typeface="DM Sans"/>
                <a:sym typeface="DM Sans"/>
              </a:rPr>
              <a:t>: Provide clear, traceable actions for all roles involved, ensuring that bugs are addressed promptly and effectively</a:t>
            </a:r>
            <a:br>
              <a:rPr lang="en-US" sz="2000" u="none" spc="119" dirty="0">
                <a:solidFill>
                  <a:srgbClr val="000000"/>
                </a:solidFill>
                <a:latin typeface="DM Sans"/>
                <a:ea typeface="DM Sans"/>
                <a:cs typeface="DM Sans"/>
                <a:sym typeface="DM Sans"/>
              </a:rPr>
            </a:br>
            <a:br>
              <a:rPr lang="en-US" sz="2000" u="none" spc="119" dirty="0">
                <a:solidFill>
                  <a:srgbClr val="000000"/>
                </a:solidFill>
                <a:latin typeface="DM Sans"/>
                <a:ea typeface="DM Sans"/>
                <a:cs typeface="DM Sans"/>
                <a:sym typeface="DM Sans"/>
              </a:rPr>
            </a:br>
            <a:r>
              <a:rPr lang="en-US" sz="2000" u="none" spc="119" dirty="0">
                <a:solidFill>
                  <a:srgbClr val="000000"/>
                </a:solidFill>
                <a:latin typeface="DM Sans"/>
                <a:ea typeface="DM Sans"/>
                <a:cs typeface="DM Sans"/>
                <a:sym typeface="DM Sans"/>
              </a:rPr>
              <a:t> </a:t>
            </a: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8" name="Freeform 8"/>
          <p:cNvSpPr/>
          <p:nvPr/>
        </p:nvSpPr>
        <p:spPr>
          <a:xfrm>
            <a:off x="7010400" y="4686300"/>
            <a:ext cx="2451100" cy="1440815"/>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sp>
        <p:nvSpPr>
          <p:cNvPr id="10" name="Freeform 10"/>
          <p:cNvSpPr/>
          <p:nvPr/>
        </p:nvSpPr>
        <p:spPr>
          <a:xfrm rot="-5282649">
            <a:off x="15432785" y="621609"/>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a:p>
        </p:txBody>
      </p:sp>
      <p:sp>
        <p:nvSpPr>
          <p:cNvPr id="14" name="TextBox 5"/>
          <p:cNvSpPr txBox="1"/>
          <p:nvPr/>
        </p:nvSpPr>
        <p:spPr>
          <a:xfrm>
            <a:off x="9551670" y="1538577"/>
            <a:ext cx="7707571" cy="7950446"/>
          </a:xfrm>
          <a:prstGeom prst="rect">
            <a:avLst/>
          </a:prstGeom>
        </p:spPr>
        <p:txBody>
          <a:bodyPr lIns="0" tIns="0" rIns="0" bIns="0" rtlCol="0" anchor="t">
            <a:spAutoFit/>
          </a:bodyPr>
          <a:lstStyle/>
          <a:p>
            <a:pPr marL="0" lvl="0" indent="0" algn="ctr">
              <a:lnSpc>
                <a:spcPts val="2700"/>
              </a:lnSpc>
              <a:spcBef>
                <a:spcPct val="0"/>
              </a:spcBef>
            </a:pPr>
            <a:r>
              <a:rPr lang="en-US" sz="2200" b="1" u="none" spc="119" dirty="0">
                <a:solidFill>
                  <a:srgbClr val="000000"/>
                </a:solidFill>
                <a:latin typeface="DM Sans"/>
                <a:ea typeface="DM Sans"/>
                <a:cs typeface="DM Sans"/>
                <a:sym typeface="DM Sans"/>
              </a:rPr>
              <a:t>SHORT-TERM OBJECTIVES</a:t>
            </a:r>
          </a:p>
          <a:p>
            <a:pPr marL="0" lvl="0" indent="0" algn="l">
              <a:lnSpc>
                <a:spcPts val="2700"/>
              </a:lnSpc>
              <a:spcBef>
                <a:spcPct val="0"/>
              </a:spcBef>
            </a:pPr>
            <a:endParaRPr lang="en-US" sz="2000" u="none" spc="119" dirty="0">
              <a:solidFill>
                <a:srgbClr val="000000"/>
              </a:solidFill>
              <a:latin typeface="DM Sans"/>
              <a:ea typeface="DM Sans"/>
              <a:cs typeface="DM Sans"/>
              <a:sym typeface="DM Sans"/>
            </a:endParaRPr>
          </a:p>
          <a:p>
            <a:pPr marL="0" lvl="0" indent="0" algn="l">
              <a:lnSpc>
                <a:spcPts val="2700"/>
              </a:lnSpc>
              <a:spcBef>
                <a:spcPct val="0"/>
              </a:spcBef>
            </a:pPr>
            <a:r>
              <a:rPr lang="en-US" sz="2000" b="1" u="none" spc="119" dirty="0">
                <a:solidFill>
                  <a:srgbClr val="000000"/>
                </a:solidFill>
                <a:latin typeface="DM Sans"/>
                <a:ea typeface="DM Sans"/>
                <a:cs typeface="DM Sans"/>
                <a:sym typeface="DM Sans"/>
              </a:rPr>
              <a:t>Develop Core Functionalities</a:t>
            </a:r>
            <a:r>
              <a:rPr lang="en-US" sz="2000" u="none" spc="119" dirty="0">
                <a:solidFill>
                  <a:srgbClr val="000000"/>
                </a:solidFill>
                <a:latin typeface="DM Sans"/>
                <a:ea typeface="DM Sans"/>
                <a:cs typeface="DM Sans"/>
                <a:sym typeface="DM Sans"/>
              </a:rPr>
              <a:t>: Implement the primary features such as bug reporting, assignment, and status tracking for all user roles.</a:t>
            </a:r>
          </a:p>
          <a:p>
            <a:pPr marL="0" lvl="0" indent="0" algn="l">
              <a:lnSpc>
                <a:spcPts val="2700"/>
              </a:lnSpc>
              <a:spcBef>
                <a:spcPct val="0"/>
              </a:spcBef>
            </a:pPr>
            <a:r>
              <a:rPr lang="en-US" sz="2000" b="1" u="none" spc="119" dirty="0">
                <a:solidFill>
                  <a:srgbClr val="000000"/>
                </a:solidFill>
                <a:latin typeface="DM Sans"/>
                <a:ea typeface="DM Sans"/>
                <a:cs typeface="DM Sans"/>
                <a:sym typeface="DM Sans"/>
              </a:rPr>
              <a:t>Design User Interface</a:t>
            </a:r>
            <a:r>
              <a:rPr lang="en-US" sz="2000" u="none" spc="119" dirty="0">
                <a:solidFill>
                  <a:srgbClr val="000000"/>
                </a:solidFill>
                <a:latin typeface="DM Sans"/>
                <a:ea typeface="DM Sans"/>
                <a:cs typeface="DM Sans"/>
                <a:sym typeface="DM Sans"/>
              </a:rPr>
              <a:t>: Create an intuitive and responsive UI for easy navigation and role-based interactions.</a:t>
            </a:r>
          </a:p>
          <a:p>
            <a:pPr marL="0" lvl="0" indent="0" algn="l">
              <a:lnSpc>
                <a:spcPts val="2700"/>
              </a:lnSpc>
              <a:spcBef>
                <a:spcPct val="0"/>
              </a:spcBef>
            </a:pPr>
            <a:r>
              <a:rPr lang="en-US" sz="2000" b="1" u="none" spc="119" dirty="0">
                <a:solidFill>
                  <a:srgbClr val="000000"/>
                </a:solidFill>
                <a:latin typeface="DM Sans"/>
                <a:ea typeface="DM Sans"/>
                <a:cs typeface="DM Sans"/>
                <a:sym typeface="DM Sans"/>
              </a:rPr>
              <a:t>Implement Role-Based Access</a:t>
            </a:r>
            <a:r>
              <a:rPr lang="en-US" sz="2000" u="none" spc="119" dirty="0">
                <a:solidFill>
                  <a:srgbClr val="000000"/>
                </a:solidFill>
                <a:latin typeface="DM Sans"/>
                <a:ea typeface="DM Sans"/>
                <a:cs typeface="DM Sans"/>
                <a:sym typeface="DM Sans"/>
              </a:rPr>
              <a:t>: Ensure that users have appropriate access and functionalities based on their roles (Tester, Developer, Project Manager).</a:t>
            </a:r>
          </a:p>
          <a:p>
            <a:pPr marL="0" lvl="0" indent="0" algn="l">
              <a:lnSpc>
                <a:spcPts val="2700"/>
              </a:lnSpc>
              <a:spcBef>
                <a:spcPct val="0"/>
              </a:spcBef>
            </a:pPr>
            <a:endParaRPr lang="en-US" sz="2000" spc="119" dirty="0">
              <a:solidFill>
                <a:srgbClr val="000000"/>
              </a:solidFill>
              <a:latin typeface="DM Sans"/>
              <a:ea typeface="DM Sans"/>
              <a:cs typeface="DM Sans"/>
              <a:sym typeface="DM Sans"/>
            </a:endParaRPr>
          </a:p>
          <a:p>
            <a:pPr marL="0" lvl="0" indent="0" algn="l">
              <a:lnSpc>
                <a:spcPts val="2700"/>
              </a:lnSpc>
              <a:spcBef>
                <a:spcPct val="0"/>
              </a:spcBef>
            </a:pPr>
            <a:endParaRPr lang="en-US" sz="2000" u="none" spc="119" dirty="0">
              <a:solidFill>
                <a:srgbClr val="000000"/>
              </a:solidFill>
              <a:latin typeface="DM Sans"/>
              <a:ea typeface="DM Sans"/>
              <a:cs typeface="DM Sans"/>
              <a:sym typeface="DM Sans"/>
            </a:endParaRPr>
          </a:p>
          <a:p>
            <a:pPr marL="0" lvl="0" indent="0" algn="ctr">
              <a:lnSpc>
                <a:spcPts val="2700"/>
              </a:lnSpc>
              <a:spcBef>
                <a:spcPct val="0"/>
              </a:spcBef>
            </a:pPr>
            <a:r>
              <a:rPr lang="en-US" sz="2200" b="1" u="none" spc="119" dirty="0">
                <a:solidFill>
                  <a:srgbClr val="000000"/>
                </a:solidFill>
                <a:latin typeface="DM Sans"/>
                <a:ea typeface="DM Sans"/>
                <a:cs typeface="DM Sans"/>
                <a:sym typeface="DM Sans"/>
              </a:rPr>
              <a:t>LONG-TERM OBJECTIVES</a:t>
            </a:r>
          </a:p>
          <a:p>
            <a:pPr marL="0" lvl="0" indent="0" algn="l">
              <a:lnSpc>
                <a:spcPts val="2700"/>
              </a:lnSpc>
              <a:spcBef>
                <a:spcPct val="0"/>
              </a:spcBef>
            </a:pPr>
            <a:endParaRPr lang="en-US" sz="2000" u="none" spc="119" dirty="0">
              <a:solidFill>
                <a:srgbClr val="000000"/>
              </a:solidFill>
              <a:latin typeface="DM Sans"/>
              <a:ea typeface="DM Sans"/>
              <a:cs typeface="DM Sans"/>
              <a:sym typeface="DM Sans"/>
            </a:endParaRPr>
          </a:p>
          <a:p>
            <a:pPr marL="0" lvl="0" indent="0" algn="l">
              <a:lnSpc>
                <a:spcPts val="2700"/>
              </a:lnSpc>
              <a:spcBef>
                <a:spcPct val="0"/>
              </a:spcBef>
            </a:pPr>
            <a:r>
              <a:rPr lang="en-US" sz="2000" b="1" u="none" spc="119" dirty="0">
                <a:solidFill>
                  <a:srgbClr val="000000"/>
                </a:solidFill>
                <a:latin typeface="DM Sans"/>
                <a:ea typeface="DM Sans"/>
                <a:cs typeface="DM Sans"/>
                <a:sym typeface="DM Sans"/>
              </a:rPr>
              <a:t>Scalability and Integration</a:t>
            </a:r>
            <a:r>
              <a:rPr lang="en-US" sz="2000" u="none" spc="119" dirty="0">
                <a:solidFill>
                  <a:srgbClr val="000000"/>
                </a:solidFill>
                <a:latin typeface="DM Sans"/>
                <a:ea typeface="DM Sans"/>
                <a:cs typeface="DM Sans"/>
                <a:sym typeface="DM Sans"/>
              </a:rPr>
              <a:t>: Ensure the system can scale to handle multiple projects and integrate with other project management tools.</a:t>
            </a:r>
          </a:p>
          <a:p>
            <a:pPr marL="0" lvl="0" indent="0" algn="l">
              <a:lnSpc>
                <a:spcPts val="2700"/>
              </a:lnSpc>
              <a:spcBef>
                <a:spcPct val="0"/>
              </a:spcBef>
            </a:pPr>
            <a:r>
              <a:rPr lang="en-US" sz="2000" b="1" u="none" spc="119" dirty="0">
                <a:solidFill>
                  <a:srgbClr val="000000"/>
                </a:solidFill>
                <a:latin typeface="DM Sans"/>
                <a:ea typeface="DM Sans"/>
                <a:cs typeface="DM Sans"/>
                <a:sym typeface="DM Sans"/>
              </a:rPr>
              <a:t>Continuous Improvement</a:t>
            </a:r>
            <a:r>
              <a:rPr lang="en-US" sz="2000" u="none" spc="119" dirty="0">
                <a:solidFill>
                  <a:srgbClr val="000000"/>
                </a:solidFill>
                <a:latin typeface="DM Sans"/>
                <a:ea typeface="DM Sans"/>
                <a:cs typeface="DM Sans"/>
                <a:sym typeface="DM Sans"/>
              </a:rPr>
              <a:t>: Gather user feedback to refine features, improve usability, and add new functionalities as needed.</a:t>
            </a:r>
          </a:p>
          <a:p>
            <a:pPr marL="0" lvl="0" indent="0" algn="l">
              <a:lnSpc>
                <a:spcPts val="2700"/>
              </a:lnSpc>
              <a:spcBef>
                <a:spcPct val="0"/>
              </a:spcBef>
            </a:pPr>
            <a:r>
              <a:rPr lang="en-US" sz="2000" b="1" u="none" spc="119" dirty="0">
                <a:solidFill>
                  <a:srgbClr val="000000"/>
                </a:solidFill>
                <a:latin typeface="DM Sans"/>
                <a:ea typeface="DM Sans"/>
                <a:cs typeface="DM Sans"/>
                <a:sym typeface="DM Sans"/>
              </a:rPr>
              <a:t>Performance Optimization</a:t>
            </a:r>
            <a:r>
              <a:rPr lang="en-US" sz="2000" u="none" spc="119" dirty="0">
                <a:solidFill>
                  <a:srgbClr val="000000"/>
                </a:solidFill>
                <a:latin typeface="DM Sans"/>
                <a:ea typeface="DM Sans"/>
                <a:cs typeface="DM Sans"/>
                <a:sym typeface="DM Sans"/>
              </a:rPr>
              <a:t>: Optimize the system for speed, reliability, and ease of use, ensuring it remains effective as the number of users and projects grow.</a:t>
            </a:r>
          </a:p>
        </p:txBody>
      </p:sp>
      <p:sp>
        <p:nvSpPr>
          <p:cNvPr id="12" name="TextBox 5"/>
          <p:cNvSpPr txBox="1"/>
          <p:nvPr/>
        </p:nvSpPr>
        <p:spPr>
          <a:xfrm>
            <a:off x="762001" y="5640677"/>
            <a:ext cx="8381999" cy="3102965"/>
          </a:xfrm>
          <a:prstGeom prst="rect">
            <a:avLst/>
          </a:prstGeom>
        </p:spPr>
        <p:txBody>
          <a:bodyPr wrap="square" lIns="0" tIns="0" rIns="0" bIns="0" rtlCol="0" anchor="t">
            <a:spAutoFit/>
          </a:bodyPr>
          <a:lstStyle/>
          <a:p>
            <a:pPr marL="0" lvl="0" indent="0" algn="ctr">
              <a:lnSpc>
                <a:spcPts val="2700"/>
              </a:lnSpc>
              <a:spcBef>
                <a:spcPct val="0"/>
              </a:spcBef>
            </a:pPr>
            <a:r>
              <a:rPr lang="en-US" sz="2200" b="1" u="none" spc="119" dirty="0">
                <a:solidFill>
                  <a:srgbClr val="000000"/>
                </a:solidFill>
                <a:latin typeface="DM Sans"/>
                <a:ea typeface="DM Sans"/>
                <a:cs typeface="DM Sans"/>
                <a:sym typeface="DM Sans"/>
              </a:rPr>
              <a:t>SUCCESS MEASUREMENT</a:t>
            </a:r>
          </a:p>
          <a:p>
            <a:pPr marL="0" lvl="0" indent="0" algn="l">
              <a:lnSpc>
                <a:spcPts val="2700"/>
              </a:lnSpc>
              <a:spcBef>
                <a:spcPct val="0"/>
              </a:spcBef>
            </a:pPr>
            <a:endParaRPr lang="en-US" sz="2000" u="none" spc="119" dirty="0">
              <a:solidFill>
                <a:srgbClr val="000000"/>
              </a:solidFill>
              <a:latin typeface="DM Sans"/>
              <a:ea typeface="DM Sans"/>
              <a:cs typeface="DM Sans"/>
              <a:sym typeface="DM Sans"/>
            </a:endParaRPr>
          </a:p>
          <a:p>
            <a:pPr marL="0" lvl="0" indent="0" algn="l">
              <a:lnSpc>
                <a:spcPts val="2700"/>
              </a:lnSpc>
              <a:spcBef>
                <a:spcPct val="0"/>
              </a:spcBef>
            </a:pPr>
            <a:r>
              <a:rPr lang="en-US" sz="2000" b="1" u="none" spc="119" dirty="0">
                <a:solidFill>
                  <a:srgbClr val="000000"/>
                </a:solidFill>
                <a:latin typeface="DM Sans"/>
                <a:ea typeface="DM Sans"/>
                <a:cs typeface="DM Sans"/>
                <a:sym typeface="DM Sans"/>
              </a:rPr>
              <a:t>User Adoption Rate</a:t>
            </a:r>
            <a:r>
              <a:rPr lang="en-US" sz="2000" u="none" spc="119" dirty="0">
                <a:solidFill>
                  <a:srgbClr val="000000"/>
                </a:solidFill>
                <a:latin typeface="DM Sans"/>
                <a:ea typeface="DM Sans"/>
                <a:cs typeface="DM Sans"/>
                <a:sym typeface="DM Sans"/>
              </a:rPr>
              <a:t>: Monitor the number of active users and their engagement with the system.</a:t>
            </a:r>
          </a:p>
          <a:p>
            <a:pPr marL="0" lvl="0" indent="0" algn="l">
              <a:lnSpc>
                <a:spcPts val="2700"/>
              </a:lnSpc>
              <a:spcBef>
                <a:spcPct val="0"/>
              </a:spcBef>
            </a:pPr>
            <a:r>
              <a:rPr lang="en-US" sz="2000" b="1" u="none" spc="119" dirty="0">
                <a:solidFill>
                  <a:srgbClr val="000000"/>
                </a:solidFill>
                <a:latin typeface="DM Sans"/>
                <a:ea typeface="DM Sans"/>
                <a:cs typeface="DM Sans"/>
                <a:sym typeface="DM Sans"/>
              </a:rPr>
              <a:t>Bug Resolution Time</a:t>
            </a:r>
            <a:r>
              <a:rPr lang="en-US" sz="2000" u="none" spc="119" dirty="0">
                <a:solidFill>
                  <a:srgbClr val="000000"/>
                </a:solidFill>
                <a:latin typeface="DM Sans"/>
                <a:ea typeface="DM Sans"/>
                <a:cs typeface="DM Sans"/>
                <a:sym typeface="DM Sans"/>
              </a:rPr>
              <a:t>: Track the average time taken to resolve bugs before and after the system's implementation.</a:t>
            </a:r>
          </a:p>
          <a:p>
            <a:pPr marL="0" lvl="0" indent="0" algn="l">
              <a:lnSpc>
                <a:spcPts val="2700"/>
              </a:lnSpc>
              <a:spcBef>
                <a:spcPct val="0"/>
              </a:spcBef>
            </a:pPr>
            <a:r>
              <a:rPr lang="en-US" sz="2000" b="1" u="none" spc="119" dirty="0">
                <a:solidFill>
                  <a:srgbClr val="000000"/>
                </a:solidFill>
                <a:latin typeface="DM Sans"/>
                <a:ea typeface="DM Sans"/>
                <a:cs typeface="DM Sans"/>
                <a:sym typeface="DM Sans"/>
              </a:rPr>
              <a:t>User Satisfaction</a:t>
            </a:r>
            <a:r>
              <a:rPr lang="en-US" sz="2000" u="none" spc="119" dirty="0">
                <a:solidFill>
                  <a:srgbClr val="000000"/>
                </a:solidFill>
                <a:latin typeface="DM Sans"/>
                <a:ea typeface="DM Sans"/>
                <a:cs typeface="DM Sans"/>
                <a:sym typeface="DM Sans"/>
              </a:rPr>
              <a:t>: Collect feedback from users (Testers, Developers, Project Managers) to assess their satisfaction with the system’s features and usability.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a:p>
        </p:txBody>
      </p:sp>
      <p:sp>
        <p:nvSpPr>
          <p:cNvPr id="4" name="TextBox 4"/>
          <p:cNvSpPr txBox="1"/>
          <p:nvPr/>
        </p:nvSpPr>
        <p:spPr>
          <a:xfrm>
            <a:off x="1594485" y="419100"/>
            <a:ext cx="15620365" cy="1166538"/>
          </a:xfrm>
          <a:prstGeom prst="rect">
            <a:avLst/>
          </a:prstGeom>
        </p:spPr>
        <p:txBody>
          <a:bodyPr wrap="square" lIns="0" tIns="0" rIns="0" bIns="0" rtlCol="0" anchor="t">
            <a:spAutoFit/>
          </a:bodyPr>
          <a:lstStyle/>
          <a:p>
            <a:pPr algn="ctr">
              <a:lnSpc>
                <a:spcPts val="8730"/>
              </a:lnSpc>
            </a:pPr>
            <a:r>
              <a:rPr lang="en-US" sz="9000" dirty="0" err="1">
                <a:solidFill>
                  <a:srgbClr val="000000"/>
                </a:solidFill>
                <a:latin typeface="DM Sans Bold"/>
                <a:ea typeface="DM Sans Bold"/>
                <a:cs typeface="DM Sans Bold"/>
                <a:sym typeface="DM Sans Bold"/>
              </a:rPr>
              <a:t>DataFlow</a:t>
            </a:r>
            <a:r>
              <a:rPr lang="en-US" sz="9000" dirty="0">
                <a:solidFill>
                  <a:srgbClr val="000000"/>
                </a:solidFill>
                <a:latin typeface="DM Sans Bold"/>
                <a:ea typeface="DM Sans Bold"/>
                <a:cs typeface="DM Sans Bold"/>
                <a:sym typeface="DM Sans Bold"/>
              </a:rPr>
              <a:t> Diagram</a:t>
            </a:r>
            <a:endParaRPr lang="en-US" sz="8800" dirty="0">
              <a:solidFill>
                <a:srgbClr val="000000"/>
              </a:solidFill>
              <a:latin typeface="DM Sans Bold"/>
              <a:ea typeface="DM Sans Bold"/>
              <a:cs typeface="DM Sans Bold"/>
              <a:sym typeface="DM Sans Bold"/>
            </a:endParaRP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8" name="Freeform 8"/>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a:p>
        </p:txBody>
      </p:sp>
      <p:sp>
        <p:nvSpPr>
          <p:cNvPr id="15" name="Freeform 12"/>
          <p:cNvSpPr/>
          <p:nvPr/>
        </p:nvSpPr>
        <p:spPr>
          <a:xfrm>
            <a:off x="761766" y="-190772"/>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a:p>
        </p:txBody>
      </p:sp>
      <p:pic>
        <p:nvPicPr>
          <p:cNvPr id="3" name="Picture 2" descr="WhatsApp Image 2024-08-25 at 4.31.59 PM"/>
          <p:cNvPicPr>
            <a:picLocks noChangeAspect="1"/>
          </p:cNvPicPr>
          <p:nvPr/>
        </p:nvPicPr>
        <p:blipFill>
          <a:blip r:embed="rId11"/>
          <a:stretch>
            <a:fillRect/>
          </a:stretch>
        </p:blipFill>
        <p:spPr>
          <a:xfrm>
            <a:off x="3962400" y="2256019"/>
            <a:ext cx="10596880" cy="69068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7" name="Content Placeholder 6"/>
          <p:cNvSpPr>
            <a:spLocks noGrp="1"/>
          </p:cNvSpPr>
          <p:nvPr>
            <p:ph sz="half" idx="1"/>
          </p:nvPr>
        </p:nvSpPr>
        <p:spPr/>
        <p:txBody>
          <a:bodyPr/>
          <a:lstStyle/>
          <a:p>
            <a:endParaRPr lang="en-US"/>
          </a:p>
        </p:txBody>
      </p:sp>
      <p:sp>
        <p:nvSpPr>
          <p:cNvPr id="9" name="Content Placeholder 8"/>
          <p:cNvSpPr>
            <a:spLocks noGrp="1"/>
          </p:cNvSpPr>
          <p:nvPr>
            <p:ph sz="half" idx="2"/>
          </p:nvPr>
        </p:nvSpPr>
        <p:spPr/>
        <p:txBody>
          <a:bodyPr/>
          <a:lstStyle/>
          <a:p>
            <a:endParaRPr lang="en-US"/>
          </a:p>
        </p:txBody>
      </p:sp>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4" name="TextBox 4"/>
          <p:cNvSpPr txBox="1"/>
          <p:nvPr/>
        </p:nvSpPr>
        <p:spPr>
          <a:xfrm>
            <a:off x="990600" y="266700"/>
            <a:ext cx="16382366" cy="1159228"/>
          </a:xfrm>
          <a:prstGeom prst="rect">
            <a:avLst/>
          </a:prstGeom>
        </p:spPr>
        <p:txBody>
          <a:bodyPr wrap="square" lIns="0" tIns="0" rIns="0" bIns="0" rtlCol="0" anchor="t">
            <a:spAutoFit/>
          </a:bodyPr>
          <a:lstStyle/>
          <a:p>
            <a:pPr algn="ctr">
              <a:lnSpc>
                <a:spcPts val="8730"/>
              </a:lnSpc>
            </a:pPr>
            <a:r>
              <a:rPr lang="en-US" sz="8800" dirty="0">
                <a:solidFill>
                  <a:srgbClr val="000000"/>
                </a:solidFill>
                <a:latin typeface="DM Sans Bold"/>
                <a:ea typeface="DM Sans Bold"/>
                <a:cs typeface="DM Sans Bold"/>
                <a:sym typeface="DM Sans Bold"/>
              </a:rPr>
              <a:t>Security</a:t>
            </a:r>
            <a:endParaRPr lang="en-IN" altLang="en-US" sz="8800" dirty="0">
              <a:solidFill>
                <a:srgbClr val="000000"/>
              </a:solidFill>
              <a:latin typeface="DM Sans Bold"/>
              <a:ea typeface="DM Sans Bold"/>
              <a:cs typeface="DM Sans Bold"/>
              <a:sym typeface="DM Sans Bold"/>
            </a:endParaRPr>
          </a:p>
        </p:txBody>
      </p:sp>
      <p:sp>
        <p:nvSpPr>
          <p:cNvPr id="5" name="TextBox 5"/>
          <p:cNvSpPr txBox="1"/>
          <p:nvPr/>
        </p:nvSpPr>
        <p:spPr>
          <a:xfrm>
            <a:off x="1523999" y="1787525"/>
            <a:ext cx="15620365" cy="7950835"/>
          </a:xfrm>
          <a:prstGeom prst="rect">
            <a:avLst/>
          </a:prstGeom>
        </p:spPr>
        <p:txBody>
          <a:bodyPr lIns="0" tIns="0" rIns="0" bIns="0" rtlCol="0" anchor="t">
            <a:noAutofit/>
          </a:bodyPr>
          <a:lstStyle/>
          <a:p>
            <a:pPr lvl="0" algn="l">
              <a:lnSpc>
                <a:spcPct val="150000"/>
              </a:lnSpc>
              <a:spcBef>
                <a:spcPct val="0"/>
              </a:spcBef>
            </a:pPr>
            <a:endParaRPr lang="en-US" sz="3200" spc="119" dirty="0">
              <a:solidFill>
                <a:srgbClr val="000000"/>
              </a:solidFill>
              <a:latin typeface="+mj-ea"/>
              <a:ea typeface="DM Sans"/>
              <a:cs typeface="+mj-ea"/>
              <a:sym typeface="DM Sans"/>
            </a:endParaRPr>
          </a:p>
          <a:p>
            <a:pPr marL="571500" lvl="0" indent="-571500" algn="l">
              <a:lnSpc>
                <a:spcPct val="150000"/>
              </a:lnSpc>
              <a:spcBef>
                <a:spcPct val="0"/>
              </a:spcBef>
              <a:buFont typeface="Arial" panose="020B0604020202020204" pitchFamily="34" charset="0"/>
              <a:buChar char="•"/>
            </a:pPr>
            <a:r>
              <a:rPr lang="en-US" sz="3200" u="none" spc="119" dirty="0">
                <a:solidFill>
                  <a:srgbClr val="000000"/>
                </a:solidFill>
                <a:latin typeface="+mj-ea"/>
                <a:ea typeface="DM Sans"/>
                <a:cs typeface="+mj-ea"/>
                <a:sym typeface="DM Sans"/>
              </a:rPr>
              <a:t>Encryption is added as a functionality in this project meaning data is encrypted while going to the server.</a:t>
            </a:r>
          </a:p>
          <a:p>
            <a:pPr marL="571500" lvl="0" indent="-571500" algn="l">
              <a:lnSpc>
                <a:spcPct val="150000"/>
              </a:lnSpc>
              <a:spcBef>
                <a:spcPct val="0"/>
              </a:spcBef>
              <a:buFont typeface="Arial" panose="020B0604020202020204" pitchFamily="34" charset="0"/>
              <a:buChar char="•"/>
            </a:pPr>
            <a:endParaRPr lang="en-US" sz="3200" u="none" spc="119" dirty="0">
              <a:solidFill>
                <a:srgbClr val="000000"/>
              </a:solidFill>
              <a:latin typeface="+mj-ea"/>
              <a:ea typeface="DM Sans"/>
              <a:cs typeface="+mj-ea"/>
              <a:sym typeface="DM Sans"/>
            </a:endParaRPr>
          </a:p>
          <a:p>
            <a:pPr marL="571500" lvl="0" indent="-571500" algn="l">
              <a:lnSpc>
                <a:spcPct val="150000"/>
              </a:lnSpc>
              <a:spcBef>
                <a:spcPct val="0"/>
              </a:spcBef>
              <a:buFont typeface="Arial" panose="020B0604020202020204" pitchFamily="34" charset="0"/>
              <a:buChar char="•"/>
            </a:pPr>
            <a:r>
              <a:rPr lang="en-US" sz="3200" u="none" spc="119" dirty="0">
                <a:solidFill>
                  <a:srgbClr val="000000"/>
                </a:solidFill>
                <a:latin typeface="+mj-ea"/>
                <a:ea typeface="DM Sans"/>
                <a:cs typeface="+mj-ea"/>
                <a:sym typeface="DM Sans"/>
              </a:rPr>
              <a:t>The encryption is done using RSA in the areas like user credentials, sensitive project data and bug reports.</a:t>
            </a:r>
          </a:p>
          <a:p>
            <a:pPr marL="571500" lvl="0" indent="-571500" algn="l">
              <a:lnSpc>
                <a:spcPct val="150000"/>
              </a:lnSpc>
              <a:spcBef>
                <a:spcPct val="0"/>
              </a:spcBef>
              <a:buFont typeface="Arial" panose="020B0604020202020204" pitchFamily="34" charset="0"/>
              <a:buChar char="•"/>
            </a:pPr>
            <a:endParaRPr lang="en-US" sz="3200" u="none" spc="119" dirty="0">
              <a:solidFill>
                <a:srgbClr val="000000"/>
              </a:solidFill>
              <a:latin typeface="+mj-ea"/>
              <a:ea typeface="DM Sans"/>
              <a:cs typeface="+mj-ea"/>
              <a:sym typeface="DM Sans"/>
            </a:endParaRPr>
          </a:p>
          <a:p>
            <a:pPr marL="571500" lvl="0" indent="-571500" algn="l">
              <a:lnSpc>
                <a:spcPct val="150000"/>
              </a:lnSpc>
              <a:spcBef>
                <a:spcPct val="0"/>
              </a:spcBef>
              <a:buFont typeface="Arial" panose="020B0604020202020204" pitchFamily="34" charset="0"/>
              <a:buChar char="•"/>
            </a:pPr>
            <a:r>
              <a:rPr lang="en-US" sz="3200" u="none" spc="119" dirty="0">
                <a:solidFill>
                  <a:srgbClr val="000000"/>
                </a:solidFill>
                <a:latin typeface="+mj-ea"/>
                <a:ea typeface="DM Sans"/>
                <a:cs typeface="+mj-ea"/>
                <a:sym typeface="DM Sans"/>
              </a:rPr>
              <a:t>This encryption of data ensures data integrity and confidentiality, which may impact on protecting data from </a:t>
            </a:r>
            <a:r>
              <a:rPr lang="en-US" sz="3200" u="none" spc="119" dirty="0" err="1">
                <a:solidFill>
                  <a:srgbClr val="000000"/>
                </a:solidFill>
                <a:latin typeface="+mj-ea"/>
                <a:ea typeface="DM Sans"/>
                <a:cs typeface="+mj-ea"/>
                <a:sym typeface="DM Sans"/>
              </a:rPr>
              <a:t>unauthorised</a:t>
            </a:r>
            <a:r>
              <a:rPr lang="en-US" sz="3200" u="none" spc="119" dirty="0">
                <a:solidFill>
                  <a:srgbClr val="000000"/>
                </a:solidFill>
                <a:latin typeface="+mj-ea"/>
                <a:ea typeface="DM Sans"/>
                <a:cs typeface="+mj-ea"/>
                <a:sym typeface="DM Sans"/>
              </a:rPr>
              <a:t> access and data breaches.</a:t>
            </a:r>
          </a:p>
          <a:p>
            <a:pPr marL="571500" lvl="0" indent="-571500" algn="l">
              <a:lnSpc>
                <a:spcPts val="2700"/>
              </a:lnSpc>
              <a:spcBef>
                <a:spcPct val="0"/>
              </a:spcBef>
              <a:buFont typeface="Arial" panose="020B0604020202020204" pitchFamily="34" charset="0"/>
              <a:buChar char="•"/>
            </a:pPr>
            <a:endParaRPr lang="en-US" sz="3200" u="none" spc="119" dirty="0">
              <a:solidFill>
                <a:srgbClr val="000000"/>
              </a:solidFill>
              <a:latin typeface="+mj-ea"/>
              <a:ea typeface="DM Sans"/>
              <a:cs typeface="+mj-ea"/>
              <a:sym typeface="DM Sans"/>
            </a:endParaRP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8" name="Freeform 8"/>
          <p:cNvSpPr/>
          <p:nvPr/>
        </p:nvSpPr>
        <p:spPr>
          <a:xfrm>
            <a:off x="762000" y="8846185"/>
            <a:ext cx="2451100" cy="1440815"/>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sp>
        <p:nvSpPr>
          <p:cNvPr id="10" name="Freeform 10"/>
          <p:cNvSpPr/>
          <p:nvPr/>
        </p:nvSpPr>
        <p:spPr>
          <a:xfrm rot="-5282649">
            <a:off x="15432785" y="621609"/>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7" name="Content Placeholder 6"/>
          <p:cNvSpPr>
            <a:spLocks noGrp="1"/>
          </p:cNvSpPr>
          <p:nvPr>
            <p:ph sz="half" idx="1"/>
          </p:nvPr>
        </p:nvSpPr>
        <p:spPr/>
        <p:txBody>
          <a:bodyPr/>
          <a:lstStyle/>
          <a:p>
            <a:endParaRPr lang="en-US"/>
          </a:p>
        </p:txBody>
      </p:sp>
      <p:sp>
        <p:nvSpPr>
          <p:cNvPr id="9" name="Content Placeholder 8"/>
          <p:cNvSpPr>
            <a:spLocks noGrp="1"/>
          </p:cNvSpPr>
          <p:nvPr>
            <p:ph sz="half" idx="2"/>
          </p:nvPr>
        </p:nvSpPr>
        <p:spPr/>
        <p:txBody>
          <a:bodyPr/>
          <a:lstStyle/>
          <a:p>
            <a:endParaRPr lang="en-US"/>
          </a:p>
        </p:txBody>
      </p:sp>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a:p>
        </p:txBody>
      </p:sp>
      <p:sp>
        <p:nvSpPr>
          <p:cNvPr id="4" name="TextBox 4"/>
          <p:cNvSpPr txBox="1"/>
          <p:nvPr/>
        </p:nvSpPr>
        <p:spPr>
          <a:xfrm>
            <a:off x="1752600" y="266700"/>
            <a:ext cx="15620365" cy="1166538"/>
          </a:xfrm>
          <a:prstGeom prst="rect">
            <a:avLst/>
          </a:prstGeom>
        </p:spPr>
        <p:txBody>
          <a:bodyPr wrap="square" lIns="0" tIns="0" rIns="0" bIns="0" rtlCol="0" anchor="t">
            <a:spAutoFit/>
          </a:bodyPr>
          <a:lstStyle/>
          <a:p>
            <a:pPr algn="ctr">
              <a:lnSpc>
                <a:spcPts val="8730"/>
              </a:lnSpc>
            </a:pPr>
            <a:r>
              <a:rPr lang="en-IN" altLang="en-US" sz="8800" dirty="0">
                <a:solidFill>
                  <a:srgbClr val="000000"/>
                </a:solidFill>
                <a:latin typeface="DM Sans Bold"/>
                <a:ea typeface="DM Sans Bold"/>
                <a:cs typeface="DM Sans Bold"/>
                <a:sym typeface="DM Sans Bold"/>
              </a:rPr>
              <a:t>Role-Based-Access</a:t>
            </a:r>
            <a:r>
              <a:rPr lang="en-IN" altLang="en-US" sz="9000" dirty="0">
                <a:solidFill>
                  <a:srgbClr val="000000"/>
                </a:solidFill>
                <a:latin typeface="DM Sans Bold"/>
                <a:ea typeface="DM Sans Bold"/>
                <a:cs typeface="DM Sans Bold"/>
                <a:sym typeface="DM Sans Bold"/>
              </a:rPr>
              <a:t>(RBA)</a:t>
            </a:r>
            <a:r>
              <a:rPr lang="en-US" sz="9000" dirty="0">
                <a:solidFill>
                  <a:srgbClr val="000000"/>
                </a:solidFill>
                <a:latin typeface="DM Sans Bold"/>
                <a:ea typeface="DM Sans Bold"/>
                <a:cs typeface="DM Sans Bold"/>
                <a:sym typeface="DM Sans Bold"/>
              </a:rPr>
              <a:t> </a:t>
            </a:r>
          </a:p>
        </p:txBody>
      </p:sp>
      <p:sp>
        <p:nvSpPr>
          <p:cNvPr id="5" name="TextBox 5"/>
          <p:cNvSpPr txBox="1"/>
          <p:nvPr/>
        </p:nvSpPr>
        <p:spPr>
          <a:xfrm>
            <a:off x="914400" y="1485872"/>
            <a:ext cx="7707571" cy="692150"/>
          </a:xfrm>
          <a:prstGeom prst="rect">
            <a:avLst/>
          </a:prstGeom>
        </p:spPr>
        <p:txBody>
          <a:bodyPr lIns="0" tIns="0" rIns="0" bIns="0" rtlCol="0" anchor="t">
            <a:spAutoFit/>
          </a:bodyPr>
          <a:lstStyle/>
          <a:p>
            <a:pPr marL="0" lvl="0" indent="0" algn="l">
              <a:lnSpc>
                <a:spcPts val="2700"/>
              </a:lnSpc>
              <a:spcBef>
                <a:spcPct val="0"/>
              </a:spcBef>
            </a:pPr>
            <a:br>
              <a:rPr lang="en-US" sz="2000" u="none" spc="119">
                <a:solidFill>
                  <a:srgbClr val="000000"/>
                </a:solidFill>
                <a:latin typeface="DM Sans"/>
                <a:ea typeface="DM Sans"/>
                <a:cs typeface="DM Sans"/>
                <a:sym typeface="DM Sans"/>
              </a:rPr>
            </a:br>
            <a:r>
              <a:rPr lang="en-US" sz="2000" u="none" spc="119">
                <a:solidFill>
                  <a:srgbClr val="000000"/>
                </a:solidFill>
                <a:latin typeface="DM Sans"/>
                <a:ea typeface="DM Sans"/>
                <a:cs typeface="DM Sans"/>
                <a:sym typeface="DM Sans"/>
              </a:rPr>
              <a:t> </a:t>
            </a: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8" name="Freeform 8"/>
          <p:cNvSpPr/>
          <p:nvPr/>
        </p:nvSpPr>
        <p:spPr>
          <a:xfrm>
            <a:off x="228600" y="8953500"/>
            <a:ext cx="2451100" cy="1440815"/>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sp>
        <p:nvSpPr>
          <p:cNvPr id="10" name="Freeform 10"/>
          <p:cNvSpPr/>
          <p:nvPr/>
        </p:nvSpPr>
        <p:spPr>
          <a:xfrm rot="-5282649">
            <a:off x="15432785" y="621609"/>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a:p>
        </p:txBody>
      </p:sp>
      <p:sp>
        <p:nvSpPr>
          <p:cNvPr id="13" name="Text Box 12"/>
          <p:cNvSpPr txBox="1"/>
          <p:nvPr/>
        </p:nvSpPr>
        <p:spPr>
          <a:xfrm>
            <a:off x="3988117" y="1606113"/>
            <a:ext cx="10092055" cy="1815882"/>
          </a:xfrm>
          <a:prstGeom prst="rect">
            <a:avLst/>
          </a:prstGeom>
          <a:noFill/>
        </p:spPr>
        <p:txBody>
          <a:bodyPr wrap="square" rtlCol="0">
            <a:spAutoFit/>
          </a:bodyPr>
          <a:lstStyle/>
          <a:p>
            <a:pPr algn="ctr"/>
            <a:r>
              <a:rPr lang="en-IN" altLang="en-US" sz="4000" b="1" dirty="0">
                <a:latin typeface="DM Sans" pitchFamily="2" charset="0"/>
              </a:rPr>
              <a:t>LOGIN</a:t>
            </a:r>
          </a:p>
          <a:p>
            <a:pPr algn="ctr"/>
            <a:r>
              <a:rPr lang="en-IN" altLang="en-US" sz="3600" dirty="0">
                <a:latin typeface="DM Sans" pitchFamily="2" charset="0"/>
              </a:rPr>
              <a:t>Test different login scenarios and fetching user information.</a:t>
            </a:r>
          </a:p>
        </p:txBody>
      </p:sp>
      <p:cxnSp>
        <p:nvCxnSpPr>
          <p:cNvPr id="15" name="Straight Arrow Connector 14"/>
          <p:cNvCxnSpPr>
            <a:cxnSpLocks/>
            <a:stCxn id="13" idx="2"/>
          </p:cNvCxnSpPr>
          <p:nvPr/>
        </p:nvCxnSpPr>
        <p:spPr>
          <a:xfrm>
            <a:off x="9034145" y="3421995"/>
            <a:ext cx="16827" cy="956528"/>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6" name="Straight Connector 15"/>
          <p:cNvCxnSpPr/>
          <p:nvPr/>
        </p:nvCxnSpPr>
        <p:spPr>
          <a:xfrm flipH="1" flipV="1">
            <a:off x="1828800" y="4381500"/>
            <a:ext cx="7263130" cy="17145"/>
          </a:xfrm>
          <a:prstGeom prst="line">
            <a:avLst/>
          </a:prstGeom>
        </p:spPr>
        <p:style>
          <a:lnRef idx="2">
            <a:schemeClr val="accent1"/>
          </a:lnRef>
          <a:fillRef idx="0">
            <a:srgbClr val="FFFFFF"/>
          </a:fillRef>
          <a:effectRef idx="0">
            <a:srgbClr val="FFFFFF"/>
          </a:effectRef>
          <a:fontRef idx="minor">
            <a:schemeClr val="tx1"/>
          </a:fontRef>
        </p:style>
      </p:cxnSp>
      <p:cxnSp>
        <p:nvCxnSpPr>
          <p:cNvPr id="17" name="Straight Connector 16"/>
          <p:cNvCxnSpPr/>
          <p:nvPr/>
        </p:nvCxnSpPr>
        <p:spPr>
          <a:xfrm>
            <a:off x="9034145" y="4359910"/>
            <a:ext cx="7958455" cy="21590"/>
          </a:xfrm>
          <a:prstGeom prst="line">
            <a:avLst/>
          </a:prstGeom>
        </p:spPr>
        <p:style>
          <a:lnRef idx="2">
            <a:schemeClr val="accent1"/>
          </a:lnRef>
          <a:fillRef idx="0">
            <a:srgbClr val="FFFFFF"/>
          </a:fillRef>
          <a:effectRef idx="0">
            <a:srgbClr val="FFFFFF"/>
          </a:effectRef>
          <a:fontRef idx="minor">
            <a:schemeClr val="tx1"/>
          </a:fontRef>
        </p:style>
      </p:cxnSp>
      <p:sp>
        <p:nvSpPr>
          <p:cNvPr id="18" name="Text Box 17"/>
          <p:cNvSpPr txBox="1"/>
          <p:nvPr/>
        </p:nvSpPr>
        <p:spPr>
          <a:xfrm>
            <a:off x="13792200" y="6515100"/>
            <a:ext cx="4402455" cy="3536950"/>
          </a:xfrm>
          <a:prstGeom prst="rect">
            <a:avLst/>
          </a:prstGeom>
          <a:noFill/>
        </p:spPr>
        <p:txBody>
          <a:bodyPr wrap="square" rtlCol="0">
            <a:noAutofit/>
          </a:bodyPr>
          <a:lstStyle/>
          <a:p>
            <a:pPr algn="ctr"/>
            <a:r>
              <a:rPr lang="en-IN" altLang="en-US" sz="3600" b="1" dirty="0">
                <a:latin typeface="DM Sans" pitchFamily="2" charset="0"/>
              </a:rPr>
              <a:t>Developer</a:t>
            </a:r>
          </a:p>
          <a:p>
            <a:pPr algn="ctr"/>
            <a:r>
              <a:rPr lang="en-IN" altLang="en-US" sz="3200" dirty="0">
                <a:latin typeface="DM Sans" pitchFamily="2" charset="0"/>
              </a:rPr>
              <a:t>Focuses on fetching project details, assigning bugs to tester and marking bugs for closure.</a:t>
            </a:r>
          </a:p>
        </p:txBody>
      </p:sp>
      <p:sp>
        <p:nvSpPr>
          <p:cNvPr id="19" name="Text Box 18"/>
          <p:cNvSpPr txBox="1"/>
          <p:nvPr/>
        </p:nvSpPr>
        <p:spPr>
          <a:xfrm>
            <a:off x="6248400" y="6532880"/>
            <a:ext cx="5835650" cy="2739211"/>
          </a:xfrm>
          <a:prstGeom prst="rect">
            <a:avLst/>
          </a:prstGeom>
          <a:noFill/>
        </p:spPr>
        <p:txBody>
          <a:bodyPr wrap="square" rtlCol="0">
            <a:spAutoFit/>
          </a:bodyPr>
          <a:lstStyle/>
          <a:p>
            <a:pPr algn="ctr"/>
            <a:r>
              <a:rPr lang="en-IN" altLang="en-US" sz="3600" b="1" dirty="0">
                <a:latin typeface="DM Sans" pitchFamily="2" charset="0"/>
              </a:rPr>
              <a:t>Manager</a:t>
            </a:r>
          </a:p>
          <a:p>
            <a:pPr algn="ctr"/>
            <a:r>
              <a:rPr lang="en-IN" altLang="en-US" sz="4000" dirty="0">
                <a:latin typeface="DM Sans" pitchFamily="2" charset="0"/>
              </a:rPr>
              <a:t> </a:t>
            </a:r>
            <a:r>
              <a:rPr lang="en-IN" altLang="en-US" sz="3200" dirty="0">
                <a:latin typeface="DM Sans" pitchFamily="2" charset="0"/>
              </a:rPr>
              <a:t>Tests scenarios specific to managers, such as project creation and assigning bugs to teams.</a:t>
            </a:r>
          </a:p>
        </p:txBody>
      </p:sp>
      <p:sp>
        <p:nvSpPr>
          <p:cNvPr id="20" name="Text Box 19"/>
          <p:cNvSpPr txBox="1"/>
          <p:nvPr/>
        </p:nvSpPr>
        <p:spPr>
          <a:xfrm>
            <a:off x="227965" y="6308725"/>
            <a:ext cx="4540885" cy="2616101"/>
          </a:xfrm>
          <a:prstGeom prst="rect">
            <a:avLst/>
          </a:prstGeom>
          <a:noFill/>
        </p:spPr>
        <p:txBody>
          <a:bodyPr wrap="square" rtlCol="0">
            <a:spAutoFit/>
          </a:bodyPr>
          <a:lstStyle/>
          <a:p>
            <a:pPr algn="ctr"/>
            <a:r>
              <a:rPr lang="en-IN" altLang="en-US" sz="3600" b="1" dirty="0"/>
              <a:t>Tester</a:t>
            </a:r>
          </a:p>
          <a:p>
            <a:pPr algn="ctr"/>
            <a:r>
              <a:rPr lang="en-IN" altLang="en-US" sz="3200" dirty="0"/>
              <a:t>Focuses on scenarios related to  bug management and reporting.</a:t>
            </a:r>
          </a:p>
        </p:txBody>
      </p:sp>
      <p:cxnSp>
        <p:nvCxnSpPr>
          <p:cNvPr id="21" name="Straight Arrow Connector 20"/>
          <p:cNvCxnSpPr/>
          <p:nvPr/>
        </p:nvCxnSpPr>
        <p:spPr>
          <a:xfrm>
            <a:off x="1876425" y="4378960"/>
            <a:ext cx="28575" cy="19837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2" name="Straight Arrow Connector 21"/>
          <p:cNvCxnSpPr>
            <a:cxnSpLocks/>
          </p:cNvCxnSpPr>
          <p:nvPr/>
        </p:nvCxnSpPr>
        <p:spPr>
          <a:xfrm>
            <a:off x="9034145" y="4378960"/>
            <a:ext cx="16827" cy="207772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23" name="Straight Arrow Connector 22"/>
          <p:cNvCxnSpPr/>
          <p:nvPr/>
        </p:nvCxnSpPr>
        <p:spPr>
          <a:xfrm flipH="1">
            <a:off x="16916400" y="4398645"/>
            <a:ext cx="45720" cy="21926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3794284"/>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dirty="0"/>
          </a:p>
        </p:txBody>
      </p:sp>
      <p:sp>
        <p:nvSpPr>
          <p:cNvPr id="3" name="Freeform 3"/>
          <p:cNvSpPr/>
          <p:nvPr/>
        </p:nvSpPr>
        <p:spPr>
          <a:xfrm>
            <a:off x="10819907" y="1950456"/>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4" name="Freeform 4"/>
          <p:cNvSpPr/>
          <p:nvPr/>
        </p:nvSpPr>
        <p:spPr>
          <a:xfrm>
            <a:off x="10256115" y="2639048"/>
            <a:ext cx="7181225" cy="5008904"/>
          </a:xfrm>
          <a:custGeom>
            <a:avLst/>
            <a:gdLst/>
            <a:ahLst/>
            <a:cxnLst/>
            <a:rect l="l" t="t" r="r" b="b"/>
            <a:pathLst>
              <a:path w="7181225" h="5008904">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TextBox 5"/>
          <p:cNvSpPr txBox="1"/>
          <p:nvPr/>
        </p:nvSpPr>
        <p:spPr>
          <a:xfrm>
            <a:off x="609600" y="500144"/>
            <a:ext cx="13563600" cy="2274918"/>
          </a:xfrm>
          <a:prstGeom prst="rect">
            <a:avLst/>
          </a:prstGeom>
        </p:spPr>
        <p:txBody>
          <a:bodyPr wrap="square" lIns="0" tIns="0" rIns="0" bIns="0" rtlCol="0" anchor="t">
            <a:spAutoFit/>
          </a:bodyPr>
          <a:lstStyle/>
          <a:p>
            <a:pPr algn="l">
              <a:lnSpc>
                <a:spcPts val="8730"/>
              </a:lnSpc>
            </a:pPr>
            <a:r>
              <a:rPr lang="en-US" sz="8800" dirty="0">
                <a:solidFill>
                  <a:srgbClr val="000000"/>
                </a:solidFill>
                <a:latin typeface="DM Sans Bold"/>
                <a:ea typeface="DM Sans Bold"/>
                <a:cs typeface="DM Sans Bold"/>
                <a:sym typeface="DM Sans Bold"/>
              </a:rPr>
              <a:t>Final Reflections and Future Scope</a:t>
            </a:r>
          </a:p>
        </p:txBody>
      </p:sp>
      <p:sp>
        <p:nvSpPr>
          <p:cNvPr id="6" name="TextBox 6"/>
          <p:cNvSpPr txBox="1"/>
          <p:nvPr/>
        </p:nvSpPr>
        <p:spPr>
          <a:xfrm>
            <a:off x="1524000" y="3275206"/>
            <a:ext cx="8229600" cy="4149021"/>
          </a:xfrm>
          <a:prstGeom prst="rect">
            <a:avLst/>
          </a:prstGeom>
        </p:spPr>
        <p:txBody>
          <a:bodyPr wrap="square" lIns="0" tIns="0" rIns="0" bIns="0" rtlCol="0" anchor="t">
            <a:spAutoFit/>
          </a:bodyPr>
          <a:lstStyle/>
          <a:p>
            <a:pPr marL="0" lvl="0" indent="0" algn="l">
              <a:lnSpc>
                <a:spcPts val="2700"/>
              </a:lnSpc>
              <a:spcBef>
                <a:spcPct val="0"/>
              </a:spcBef>
            </a:pPr>
            <a:endParaRPr lang="en-IN" altLang="en-US" sz="2200" b="1" u="none" spc="119" dirty="0">
              <a:solidFill>
                <a:srgbClr val="000000"/>
              </a:solidFill>
              <a:latin typeface="DM Sans"/>
              <a:ea typeface="DM Sans"/>
              <a:cs typeface="DM Sans"/>
              <a:sym typeface="DM Sans"/>
            </a:endParaRPr>
          </a:p>
          <a:p>
            <a:pPr marL="342900" lvl="0" indent="-342900" algn="l">
              <a:lnSpc>
                <a:spcPts val="2700"/>
              </a:lnSpc>
              <a:spcBef>
                <a:spcPct val="0"/>
              </a:spcBef>
              <a:buFont typeface="Arial" panose="020B0604020202020204" pitchFamily="34" charset="0"/>
              <a:buChar char="•"/>
            </a:pPr>
            <a:r>
              <a:rPr lang="en-IN" altLang="en-US" sz="2200" b="1" u="none" spc="119" dirty="0">
                <a:solidFill>
                  <a:srgbClr val="000000"/>
                </a:solidFill>
                <a:latin typeface="DM Sans"/>
                <a:ea typeface="DM Sans"/>
                <a:cs typeface="DM Sans"/>
                <a:sym typeface="DM Sans"/>
              </a:rPr>
              <a:t>This bug tracking system can be modified and enhanced for performing more complex task related to bug  tracking system. </a:t>
            </a:r>
            <a:br>
              <a:rPr lang="en-IN" altLang="en-US" sz="2200" b="1" u="none" spc="119" dirty="0">
                <a:solidFill>
                  <a:srgbClr val="000000"/>
                </a:solidFill>
                <a:latin typeface="DM Sans"/>
                <a:ea typeface="DM Sans"/>
                <a:cs typeface="DM Sans"/>
                <a:sym typeface="DM Sans"/>
              </a:rPr>
            </a:br>
            <a:endParaRPr lang="en-IN" altLang="en-US" sz="2200" b="1" u="none" spc="119" dirty="0">
              <a:solidFill>
                <a:srgbClr val="000000"/>
              </a:solidFill>
              <a:latin typeface="DM Sans"/>
              <a:ea typeface="DM Sans"/>
              <a:cs typeface="DM Sans"/>
              <a:sym typeface="DM Sans"/>
            </a:endParaRPr>
          </a:p>
          <a:p>
            <a:pPr marL="342900" lvl="0" indent="-342900" algn="l">
              <a:lnSpc>
                <a:spcPts val="2700"/>
              </a:lnSpc>
              <a:spcBef>
                <a:spcPct val="0"/>
              </a:spcBef>
              <a:buFont typeface="Arial" panose="020B0604020202020204" pitchFamily="34" charset="0"/>
              <a:buChar char="•"/>
            </a:pPr>
            <a:r>
              <a:rPr lang="en-IN" altLang="en-US" sz="2200" b="1" u="none" spc="119" dirty="0">
                <a:solidFill>
                  <a:srgbClr val="000000"/>
                </a:solidFill>
                <a:latin typeface="DM Sans"/>
                <a:ea typeface="DM Sans"/>
                <a:cs typeface="DM Sans"/>
                <a:sym typeface="DM Sans"/>
              </a:rPr>
              <a:t>There are many more enhancements that are pending to make this project more interactive and professional, apart from this online facility, chat room, SMS alerts to the user and a separate account will be created for the testing team to compare severity of the incoming bugs.</a:t>
            </a:r>
            <a:br>
              <a:rPr lang="en-IN" altLang="en-US" sz="2200" b="1" u="none" spc="119" dirty="0">
                <a:solidFill>
                  <a:srgbClr val="000000"/>
                </a:solidFill>
                <a:latin typeface="DM Sans"/>
                <a:ea typeface="DM Sans"/>
                <a:cs typeface="DM Sans"/>
                <a:sym typeface="DM Sans"/>
              </a:rPr>
            </a:br>
            <a:endParaRPr lang="en-IN" altLang="en-US" sz="2200" b="1" u="none" spc="119" dirty="0">
              <a:solidFill>
                <a:srgbClr val="000000"/>
              </a:solidFill>
              <a:latin typeface="DM Sans"/>
              <a:ea typeface="DM Sans"/>
              <a:cs typeface="DM Sans"/>
              <a:sym typeface="DM Sans"/>
            </a:endParaRPr>
          </a:p>
        </p:txBody>
      </p:sp>
      <p:sp>
        <p:nvSpPr>
          <p:cNvPr id="7" name="Freeform 10">
            <a:extLst>
              <a:ext uri="{FF2B5EF4-FFF2-40B4-BE49-F238E27FC236}">
                <a16:creationId xmlns:a16="http://schemas.microsoft.com/office/drawing/2014/main" id="{6B722441-1C2D-35E5-7B42-BBD8B7760953}"/>
              </a:ext>
            </a:extLst>
          </p:cNvPr>
          <p:cNvSpPr/>
          <p:nvPr/>
        </p:nvSpPr>
        <p:spPr>
          <a:xfrm rot="-5282649">
            <a:off x="-1489450" y="8393891"/>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IN"/>
          </a:p>
        </p:txBody>
      </p:sp>
      <p:sp>
        <p:nvSpPr>
          <p:cNvPr id="9" name="Freeform 10">
            <a:extLst>
              <a:ext uri="{FF2B5EF4-FFF2-40B4-BE49-F238E27FC236}">
                <a16:creationId xmlns:a16="http://schemas.microsoft.com/office/drawing/2014/main" id="{9330F4DF-7A34-532F-4030-F9F38210DA1E}"/>
              </a:ext>
            </a:extLst>
          </p:cNvPr>
          <p:cNvSpPr/>
          <p:nvPr/>
        </p:nvSpPr>
        <p:spPr>
          <a:xfrm rot="4747568">
            <a:off x="14460176" y="7548268"/>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en-IN"/>
          </a:p>
        </p:txBody>
      </p:sp>
      <p:sp>
        <p:nvSpPr>
          <p:cNvPr id="4" name="TextBox 4"/>
          <p:cNvSpPr txBox="1"/>
          <p:nvPr/>
        </p:nvSpPr>
        <p:spPr>
          <a:xfrm>
            <a:off x="1594485" y="419100"/>
            <a:ext cx="15620365" cy="1119505"/>
          </a:xfrm>
          <a:prstGeom prst="rect">
            <a:avLst/>
          </a:prstGeom>
        </p:spPr>
        <p:txBody>
          <a:bodyPr wrap="square" lIns="0" tIns="0" rIns="0" bIns="0" rtlCol="0" anchor="t">
            <a:spAutoFit/>
          </a:bodyPr>
          <a:lstStyle/>
          <a:p>
            <a:pPr algn="ctr">
              <a:lnSpc>
                <a:spcPts val="8730"/>
              </a:lnSpc>
            </a:pPr>
            <a:r>
              <a:rPr lang="en-IN" altLang="en-US" sz="9000">
                <a:solidFill>
                  <a:srgbClr val="000000"/>
                </a:solidFill>
                <a:latin typeface="DM Sans Bold"/>
                <a:ea typeface="DM Sans Bold"/>
                <a:cs typeface="DM Sans Bold"/>
                <a:sym typeface="DM Sans Bold"/>
              </a:rPr>
              <a:t>Frontend Implementation</a:t>
            </a:r>
            <a:r>
              <a:rPr lang="en-US" sz="9000">
                <a:solidFill>
                  <a:srgbClr val="000000"/>
                </a:solidFill>
                <a:latin typeface="DM Sans Bold"/>
                <a:ea typeface="DM Sans Bold"/>
                <a:cs typeface="DM Sans Bold"/>
                <a:sym typeface="DM Sans Bold"/>
              </a:rPr>
              <a:t> </a:t>
            </a: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IN"/>
          </a:p>
        </p:txBody>
      </p:sp>
      <p:sp>
        <p:nvSpPr>
          <p:cNvPr id="10" name="Freeform 10"/>
          <p:cNvSpPr/>
          <p:nvPr/>
        </p:nvSpPr>
        <p:spPr>
          <a:xfrm rot="-5282649">
            <a:off x="-1788415" y="7708209"/>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IN"/>
          </a:p>
        </p:txBody>
      </p:sp>
      <p:pic>
        <p:nvPicPr>
          <p:cNvPr id="19" name="Picture 18" descr="1"/>
          <p:cNvPicPr>
            <a:picLocks noChangeAspect="1"/>
          </p:cNvPicPr>
          <p:nvPr/>
        </p:nvPicPr>
        <p:blipFill>
          <a:blip r:embed="rId7"/>
          <a:stretch>
            <a:fillRect/>
          </a:stretch>
        </p:blipFill>
        <p:spPr>
          <a:xfrm>
            <a:off x="2438400" y="1625600"/>
            <a:ext cx="5624830" cy="2972435"/>
          </a:xfrm>
          <a:prstGeom prst="rect">
            <a:avLst/>
          </a:prstGeom>
        </p:spPr>
      </p:pic>
      <p:pic>
        <p:nvPicPr>
          <p:cNvPr id="20" name="Picture 19" descr="2"/>
          <p:cNvPicPr>
            <a:picLocks noChangeAspect="1"/>
          </p:cNvPicPr>
          <p:nvPr/>
        </p:nvPicPr>
        <p:blipFill>
          <a:blip r:embed="rId8"/>
          <a:stretch>
            <a:fillRect/>
          </a:stretch>
        </p:blipFill>
        <p:spPr>
          <a:xfrm>
            <a:off x="10287000" y="1625600"/>
            <a:ext cx="5492115" cy="2985135"/>
          </a:xfrm>
          <a:prstGeom prst="rect">
            <a:avLst/>
          </a:prstGeom>
        </p:spPr>
      </p:pic>
      <p:pic>
        <p:nvPicPr>
          <p:cNvPr id="21" name="Picture 20" descr="3"/>
          <p:cNvPicPr>
            <a:picLocks noChangeAspect="1"/>
          </p:cNvPicPr>
          <p:nvPr/>
        </p:nvPicPr>
        <p:blipFill>
          <a:blip r:embed="rId9"/>
          <a:stretch>
            <a:fillRect/>
          </a:stretch>
        </p:blipFill>
        <p:spPr>
          <a:xfrm>
            <a:off x="2362200" y="5676900"/>
            <a:ext cx="5624830" cy="3639185"/>
          </a:xfrm>
          <a:prstGeom prst="rect">
            <a:avLst/>
          </a:prstGeom>
        </p:spPr>
      </p:pic>
      <p:pic>
        <p:nvPicPr>
          <p:cNvPr id="22" name="Picture 21" descr="4"/>
          <p:cNvPicPr>
            <a:picLocks noChangeAspect="1"/>
          </p:cNvPicPr>
          <p:nvPr/>
        </p:nvPicPr>
        <p:blipFill>
          <a:blip r:embed="rId10"/>
          <a:stretch>
            <a:fillRect/>
          </a:stretch>
        </p:blipFill>
        <p:spPr>
          <a:xfrm>
            <a:off x="10287000" y="5676900"/>
            <a:ext cx="5492115" cy="36385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TotalTime>
  <Words>868</Words>
  <Application>Microsoft Office PowerPoint</Application>
  <PresentationFormat>Custom</PresentationFormat>
  <Paragraphs>87</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DM Sans</vt:lpstr>
      <vt:lpstr>Arial</vt:lpstr>
      <vt:lpstr>Calibri</vt:lpstr>
      <vt:lpstr>DM Sans Bold</vt:lpstr>
      <vt:lpstr>Aptos</vt:lpstr>
      <vt:lpstr>Maiandra GD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Doodle Project Presentation</dc:title>
  <dc:creator>Maitreyee Khunte</dc:creator>
  <cp:lastModifiedBy>mmkhunte@gmail.com</cp:lastModifiedBy>
  <cp:revision>5</cp:revision>
  <dcterms:created xsi:type="dcterms:W3CDTF">2006-08-16T00:00:00Z</dcterms:created>
  <dcterms:modified xsi:type="dcterms:W3CDTF">2024-08-25T15:13:07Z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517B04704D204D9EB021AA720108DB81_13</vt:lpwstr>
  </property>
  <property fmtid="{D5CDD505-2E9C-101B-9397-08002B2CF9AE}" pid="3" name="KSOProductBuildVer">
    <vt:lpwstr>1033-12.2.0.17562</vt:lpwstr>
  </property>
</Properties>
</file>